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6" r:id="rId3"/>
    <p:sldId id="267" r:id="rId4"/>
    <p:sldId id="266" r:id="rId5"/>
    <p:sldId id="277" r:id="rId6"/>
    <p:sldId id="278" r:id="rId7"/>
    <p:sldId id="268" r:id="rId8"/>
    <p:sldId id="274" r:id="rId9"/>
    <p:sldId id="279" r:id="rId10"/>
    <p:sldId id="275" r:id="rId11"/>
    <p:sldId id="280" r:id="rId12"/>
    <p:sldId id="273" r:id="rId13"/>
    <p:sldId id="276" r:id="rId14"/>
  </p:sldIdLst>
  <p:sldSz cx="9144000" cy="5143500" type="screen16x9"/>
  <p:notesSz cx="6858000" cy="9144000"/>
  <p:defaultTextStyle>
    <a:defPPr>
      <a:defRPr lang="it-IT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bensi" initials="m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7" autoAdjust="0"/>
    <p:restoredTop sz="92338" autoAdjust="0"/>
  </p:normalViewPr>
  <p:slideViewPr>
    <p:cSldViewPr snapToGrid="0">
      <p:cViewPr>
        <p:scale>
          <a:sx n="100" d="100"/>
          <a:sy n="100" d="100"/>
        </p:scale>
        <p:origin x="-936" y="-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142" d="100"/>
          <a:sy n="142" d="100"/>
        </p:scale>
        <p:origin x="-5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30T16:24:42.38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257B8-55E9-EA40-8F04-BB82A80427B4}" type="datetimeFigureOut">
              <a:rPr lang="en-US" smtClean="0"/>
              <a:t>25/04/16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C77C-4762-A544-91D5-5C3BE09C699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BD87D-625C-4A57-A4D2-F2EA658DD98C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88CAC-A981-4914-9840-365232912D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77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latin typeface="Cambria"/>
              </a:rPr>
              <a:t>Effects of the Eastern Mediterranean Sea circulation on the thermohaline properties as recorded by fixed deep-ocean observatories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88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90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118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395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9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5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07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51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55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53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88CAC-A981-4914-9840-365232912D0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23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56616" indent="0" algn="ctr">
              <a:buNone/>
            </a:lvl2pPr>
            <a:lvl3pPr marL="713232" indent="0" algn="ctr">
              <a:buNone/>
            </a:lvl3pPr>
            <a:lvl4pPr marL="1069848" indent="0" algn="ctr">
              <a:buNone/>
            </a:lvl4pPr>
            <a:lvl5pPr marL="1426464" indent="0" algn="ctr">
              <a:buNone/>
            </a:lvl5pPr>
            <a:lvl6pPr marL="1783080" indent="0" algn="ctr">
              <a:buNone/>
            </a:lvl6pPr>
            <a:lvl7pPr marL="2139696" indent="0" algn="ctr">
              <a:buNone/>
            </a:lvl7pPr>
            <a:lvl8pPr marL="2496312" indent="0" algn="ctr">
              <a:buNone/>
            </a:lvl8pPr>
            <a:lvl9pPr marL="2852928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3" y="4686156"/>
            <a:ext cx="5573483" cy="273844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oc1NSJEfSoQtZSP_pAkvQDYjzFHTmRiQXSoLYcUNnO_t40-SK_w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4027" y="17588"/>
            <a:ext cx="679232" cy="3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HMUHI6Kcm2NmJ_D8Y5Pr-dGofAihghR9DTrGJadze9p9nDTMzBXUQE3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702" y="399750"/>
            <a:ext cx="48387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ADqQeKO0nkHpglFbFcmWoWpnWrJA1lwnhATZSQ4mbFzsZ_UE7Au2hPsuM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802" y="476251"/>
            <a:ext cx="568864" cy="44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 userDrawn="1"/>
        </p:nvSpPr>
        <p:spPr>
          <a:xfrm>
            <a:off x="2497666" y="4919674"/>
            <a:ext cx="6646334" cy="25668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25 - 29 April 2016, National Oceanography Centre , Southampton, United Kingdom</a:t>
            </a:r>
            <a:endParaRPr lang="en-US" sz="1200" b="1" i="1" dirty="0" smtClean="0"/>
          </a:p>
        </p:txBody>
      </p:sp>
      <p:sp>
        <p:nvSpPr>
          <p:cNvPr id="9" name="Rettangolo 8"/>
          <p:cNvSpPr/>
          <p:nvPr userDrawn="1"/>
        </p:nvSpPr>
        <p:spPr>
          <a:xfrm>
            <a:off x="0" y="4938444"/>
            <a:ext cx="1682750" cy="25668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it-IT" sz="1200" b="1" i="1" dirty="0" smtClean="0"/>
              <a:t>OceanSITES</a:t>
            </a:r>
            <a:r>
              <a:rPr lang="it-IT" sz="1200" b="1" i="1" baseline="0" dirty="0" smtClean="0"/>
              <a:t> 2016</a:t>
            </a:r>
            <a:endParaRPr lang="it-IT" sz="1200" b="1" i="1" dirty="0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0" y="494538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magine 1" descr="CNRlogo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168" y="505360"/>
            <a:ext cx="412559" cy="343799"/>
          </a:xfrm>
          <a:prstGeom prst="rect">
            <a:avLst/>
          </a:prstGeom>
        </p:spPr>
      </p:pic>
      <p:pic>
        <p:nvPicPr>
          <p:cNvPr id="3" name="Immagine 2" descr="oceansites-logo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2" y="74856"/>
            <a:ext cx="1032599" cy="8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7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oc1NSJEfSoQtZSP_pAkvQDYjzFHTmRiQXSoLYcUNnO_t40-SK_w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4027" y="17588"/>
            <a:ext cx="679232" cy="3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RHMUHI6Kcm2NmJ_D8Y5Pr-dGofAihghR9DTrGJadze9p9nDTMzBXUQE3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370" y="8167"/>
            <a:ext cx="462294" cy="4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ADqQeKO0nkHpglFbFcmWoWpnWrJA1lwnhATZSQ4mbFzsZ_UE7Au2hPsuM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160" y="418720"/>
            <a:ext cx="575840" cy="4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1"/>
          <p:cNvCxnSpPr/>
          <p:nvPr userDrawn="1"/>
        </p:nvCxnSpPr>
        <p:spPr>
          <a:xfrm>
            <a:off x="0" y="494538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 userDrawn="1"/>
        </p:nvSpPr>
        <p:spPr>
          <a:xfrm>
            <a:off x="2286000" y="4924066"/>
            <a:ext cx="6858000" cy="25668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25 - 29 April 2016, National Oceanography Centre , Southampton, United Kingdom</a:t>
            </a:r>
            <a:endParaRPr lang="en-US" sz="1200" b="1" i="1" dirty="0" smtClean="0"/>
          </a:p>
        </p:txBody>
      </p:sp>
      <p:sp>
        <p:nvSpPr>
          <p:cNvPr id="10" name="Rettangolo 9"/>
          <p:cNvSpPr/>
          <p:nvPr userDrawn="1"/>
        </p:nvSpPr>
        <p:spPr>
          <a:xfrm>
            <a:off x="0" y="4929999"/>
            <a:ext cx="1682750" cy="25668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it-IT" sz="1200" b="1" i="1" dirty="0" smtClean="0"/>
              <a:t>OceanSITES</a:t>
            </a:r>
            <a:r>
              <a:rPr lang="it-IT" sz="1200" b="1" i="1" baseline="0" dirty="0" smtClean="0"/>
              <a:t> 2016</a:t>
            </a:r>
            <a:endParaRPr lang="it-IT" sz="1200" b="1" i="1" dirty="0"/>
          </a:p>
        </p:txBody>
      </p:sp>
    </p:spTree>
    <p:extLst>
      <p:ext uri="{BB962C8B-B14F-4D97-AF65-F5344CB8AC3E}">
        <p14:creationId xmlns:p14="http://schemas.microsoft.com/office/powerpoint/2010/main" val="319165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3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2"/>
          </a:xfrm>
        </p:spPr>
        <p:txBody>
          <a:bodyPr anchor="ctr"/>
          <a:lstStyle>
            <a:lvl1pPr algn="l">
              <a:buNone/>
              <a:defRPr sz="3400" b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6985" tIns="142646" rIns="106985" bIns="71323"/>
          <a:lstStyle>
            <a:lvl1pPr marL="0" indent="0">
              <a:spcAft>
                <a:spcPts val="780"/>
              </a:spcAft>
              <a:buNone/>
              <a:defRPr sz="14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Rettangolo 7"/>
          <p:cNvSpPr/>
          <p:nvPr userDrawn="1"/>
        </p:nvSpPr>
        <p:spPr>
          <a:xfrm>
            <a:off x="614332" y="4692507"/>
            <a:ext cx="1682750" cy="28746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it-IT" b="1" i="1" dirty="0" smtClean="0"/>
              <a:t>OceanSITES</a:t>
            </a:r>
            <a:r>
              <a:rPr lang="it-IT" b="1" i="1" baseline="0" dirty="0" smtClean="0"/>
              <a:t> 2016</a:t>
            </a:r>
            <a:endParaRPr lang="it-IT" b="1" i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2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4686301"/>
            <a:ext cx="2667000" cy="273844"/>
          </a:xfrm>
        </p:spPr>
        <p:txBody>
          <a:bodyPr rtlCol="0"/>
          <a:lstStyle/>
          <a:p>
            <a:fld id="{D312D679-81C0-4E75-A7D8-7F6A6625137D}" type="datetimeFigureOut">
              <a:rPr lang="it-IT" smtClean="0"/>
              <a:t>25/04/16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200"/>
            </a:lvl1pPr>
          </a:lstStyle>
          <a:p>
            <a:fld id="{5F9662EA-5CC9-4256-8069-1914C1B796DF}" type="slidenum">
              <a:rPr lang="it-IT" smtClean="0"/>
              <a:t>‹n.›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500"/>
            </a:lvl1pPr>
          </a:lstStyle>
          <a:p>
            <a:r>
              <a:rPr kumimoji="0" lang="it-IT" smtClean="0"/>
              <a:t>Trascinare l'immagine su un segnaposto o fare clic sull'icona per aggiungerla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lIns="71323" tIns="35662" rIns="71323" bIns="35662" anchor="ctr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 lIns="71323" tIns="35662" rIns="71323" bIns="35662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2792889" y="4686301"/>
            <a:ext cx="5970111" cy="273844"/>
          </a:xfrm>
          <a:prstGeom prst="rect">
            <a:avLst/>
          </a:prstGeom>
        </p:spPr>
        <p:txBody>
          <a:bodyPr vert="horz" lIns="71323" tIns="35662" rIns="71323" bIns="35662" anchor="ctr" anchorCtr="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25 - 29 April 2016, National Oceanography Centre , Southampton, United Kingdom</a:t>
            </a:r>
            <a:endParaRPr lang="en-US" b="1" i="1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1254044" cy="273844"/>
          </a:xfrm>
          <a:prstGeom prst="rect">
            <a:avLst/>
          </a:prstGeom>
        </p:spPr>
        <p:txBody>
          <a:bodyPr vert="horz" lIns="71323" tIns="35662" rIns="71323" bIns="35662" anchor="ctr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it-IT" b="1" i="1" dirty="0" smtClean="0"/>
              <a:t>OceanSITES 2016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lIns="71323" tIns="35662" rIns="71323" bIns="35662" anchor="ctr" anchorCtr="0">
            <a:normAutofit/>
          </a:bodyPr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9631" indent="-249631" algn="l" rtl="0" eaLnBrk="1" latinLnBrk="0" hangingPunct="1">
        <a:spcBef>
          <a:spcPts val="546"/>
        </a:spcBef>
        <a:buClr>
          <a:schemeClr val="accent2"/>
        </a:buClr>
        <a:buSzPct val="60000"/>
        <a:buFont typeface="Wingdings"/>
        <a:buChar char="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99262" indent="-213970" algn="l" rtl="0" eaLnBrk="1" latinLnBrk="0" hangingPunct="1">
        <a:spcBef>
          <a:spcPts val="429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178308" algn="l" rtl="0" eaLnBrk="1" latinLnBrk="0" hangingPunct="1">
        <a:spcBef>
          <a:spcPts val="39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178308" algn="l" rtl="0" eaLnBrk="1" latinLnBrk="0" hangingPunct="1">
        <a:spcBef>
          <a:spcPts val="312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78308" algn="l" rtl="0" eaLnBrk="1" latinLnBrk="0" hangingPunct="1">
        <a:spcBef>
          <a:spcPts val="312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434" indent="-178308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54403" indent="-178308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68373" indent="-178308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82342" indent="-178308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4" Type="http://schemas.openxmlformats.org/officeDocument/2006/relationships/image" Target="../media/image27.jp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>
          <a:xfrm>
            <a:off x="0" y="2609850"/>
            <a:ext cx="9144000" cy="1895475"/>
          </a:xfrm>
        </p:spPr>
        <p:txBody>
          <a:bodyPr>
            <a:noAutofit/>
          </a:bodyPr>
          <a:lstStyle/>
          <a:p>
            <a:pPr marL="840772"/>
            <a:r>
              <a:rPr lang="it-IT" sz="1600" dirty="0">
                <a:solidFill>
                  <a:schemeClr val="tx1"/>
                </a:solidFill>
                <a:latin typeface="Constantia"/>
              </a:rPr>
              <a:t>Manuel Bensi </a:t>
            </a:r>
            <a:r>
              <a:rPr lang="it-IT" sz="1600" baseline="30000" dirty="0">
                <a:solidFill>
                  <a:schemeClr val="tx1"/>
                </a:solidFill>
                <a:latin typeface="Constantia"/>
              </a:rPr>
              <a:t>(1)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Constantia"/>
              </a:rPr>
              <a:t>Dimitris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 Velaoras </a:t>
            </a:r>
            <a:r>
              <a:rPr lang="it-IT" sz="1600" baseline="30000" dirty="0">
                <a:solidFill>
                  <a:schemeClr val="tx1"/>
                </a:solidFill>
                <a:latin typeface="Constantia"/>
              </a:rPr>
              <a:t>(2)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Constantia"/>
              </a:rPr>
              <a:t>Virna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Constantia"/>
              </a:rPr>
              <a:t>Meccia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it-IT" sz="1600" baseline="30000" dirty="0">
                <a:solidFill>
                  <a:schemeClr val="tx1"/>
                </a:solidFill>
                <a:latin typeface="Constantia"/>
              </a:rPr>
              <a:t>(3)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, </a:t>
            </a:r>
            <a:r>
              <a:rPr lang="it-IT" sz="1600" b="1" u="sng" dirty="0">
                <a:solidFill>
                  <a:schemeClr val="tx1"/>
                </a:solidFill>
                <a:latin typeface="Constantia"/>
              </a:rPr>
              <a:t>Vanessa Cardin*</a:t>
            </a:r>
            <a:r>
              <a:rPr lang="it-IT" sz="1600" baseline="30000" dirty="0">
                <a:solidFill>
                  <a:schemeClr val="tx1"/>
                </a:solidFill>
                <a:latin typeface="Constantia"/>
              </a:rPr>
              <a:t>(1)</a:t>
            </a:r>
            <a:r>
              <a:rPr lang="it-IT" sz="1600" dirty="0">
                <a:solidFill>
                  <a:schemeClr val="tx1"/>
                </a:solidFill>
                <a:latin typeface="Constantia"/>
              </a:rPr>
              <a:t>, </a:t>
            </a:r>
            <a:br>
              <a:rPr lang="it-IT" sz="1600" dirty="0">
                <a:solidFill>
                  <a:schemeClr val="tx1"/>
                </a:solidFill>
                <a:latin typeface="Constantia"/>
              </a:rPr>
            </a:br>
            <a:r>
              <a:rPr lang="en-US" sz="1400" baseline="30000" dirty="0">
                <a:solidFill>
                  <a:schemeClr val="tx1"/>
                </a:solidFill>
                <a:latin typeface="Constantia"/>
              </a:rPr>
              <a:t>(1) </a:t>
            </a:r>
            <a:r>
              <a:rPr lang="en-US" sz="1400" dirty="0">
                <a:solidFill>
                  <a:schemeClr val="tx1"/>
                </a:solidFill>
                <a:latin typeface="Constantia"/>
              </a:rPr>
              <a:t>National Institute of Oceanography and Experimental Oceanography (OGS), Italy (*</a:t>
            </a:r>
            <a:r>
              <a:rPr lang="en-US" sz="1400" dirty="0" err="1">
                <a:solidFill>
                  <a:schemeClr val="tx1"/>
                </a:solidFill>
                <a:latin typeface="Constantia"/>
              </a:rPr>
              <a:t>vcardin@inogs.it</a:t>
            </a:r>
            <a:r>
              <a:rPr lang="en-US" sz="1400" dirty="0">
                <a:solidFill>
                  <a:schemeClr val="tx1"/>
                </a:solidFill>
                <a:latin typeface="Constantia"/>
              </a:rPr>
              <a:t>).</a:t>
            </a:r>
            <a:br>
              <a:rPr lang="en-US" sz="1400" dirty="0">
                <a:solidFill>
                  <a:schemeClr val="tx1"/>
                </a:solidFill>
                <a:latin typeface="Constantia"/>
              </a:rPr>
            </a:br>
            <a:r>
              <a:rPr lang="en-US" sz="1400" dirty="0">
                <a:solidFill>
                  <a:schemeClr val="tx1"/>
                </a:solidFill>
                <a:latin typeface="Constantia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Constantia"/>
              </a:rPr>
            </a:br>
            <a:r>
              <a:rPr lang="it-IT" sz="1400" baseline="30000" dirty="0">
                <a:solidFill>
                  <a:schemeClr val="tx1"/>
                </a:solidFill>
                <a:latin typeface="Constantia"/>
              </a:rPr>
              <a:t>(2) </a:t>
            </a:r>
            <a:r>
              <a:rPr lang="it-IT" sz="1400" dirty="0" err="1">
                <a:solidFill>
                  <a:schemeClr val="tx1"/>
                </a:solidFill>
                <a:latin typeface="Constantia"/>
              </a:rPr>
              <a:t>Hellenic</a:t>
            </a:r>
            <a:r>
              <a:rPr lang="it-IT" sz="1400" dirty="0">
                <a:solidFill>
                  <a:schemeClr val="tx1"/>
                </a:solidFill>
                <a:latin typeface="Constantia"/>
              </a:rPr>
              <a:t> Centre for Marine </a:t>
            </a:r>
            <a:r>
              <a:rPr lang="it-IT" sz="1400" dirty="0" err="1">
                <a:solidFill>
                  <a:schemeClr val="tx1"/>
                </a:solidFill>
                <a:latin typeface="Constantia"/>
              </a:rPr>
              <a:t>Research</a:t>
            </a:r>
            <a:r>
              <a:rPr lang="it-IT" sz="1400" dirty="0">
                <a:solidFill>
                  <a:schemeClr val="tx1"/>
                </a:solidFill>
                <a:latin typeface="Constantia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Constantia"/>
              </a:rPr>
              <a:t>Institute</a:t>
            </a:r>
            <a:r>
              <a:rPr lang="it-IT" sz="1400" dirty="0">
                <a:solidFill>
                  <a:schemeClr val="tx1"/>
                </a:solidFill>
                <a:latin typeface="Constantia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Constantia"/>
              </a:rPr>
              <a:t>Oceanography</a:t>
            </a:r>
            <a:r>
              <a:rPr lang="it-IT" sz="1400" dirty="0">
                <a:solidFill>
                  <a:schemeClr val="tx1"/>
                </a:solidFill>
                <a:latin typeface="Constantia"/>
              </a:rPr>
              <a:t> (HCMR), </a:t>
            </a:r>
            <a:r>
              <a:rPr lang="it-IT" sz="1400" dirty="0" err="1">
                <a:solidFill>
                  <a:schemeClr val="tx1"/>
                </a:solidFill>
                <a:latin typeface="Constantia"/>
              </a:rPr>
              <a:t>Greece</a:t>
            </a:r>
            <a:r>
              <a:rPr lang="it-IT" sz="1400" dirty="0">
                <a:solidFill>
                  <a:schemeClr val="tx1"/>
                </a:solidFill>
                <a:latin typeface="Constantia"/>
              </a:rPr>
              <a:t>.</a:t>
            </a:r>
            <a:br>
              <a:rPr lang="it-IT" sz="1400" dirty="0">
                <a:solidFill>
                  <a:schemeClr val="tx1"/>
                </a:solidFill>
                <a:latin typeface="Constantia"/>
              </a:rPr>
            </a:br>
            <a:r>
              <a:rPr lang="it-IT" sz="1400" dirty="0">
                <a:solidFill>
                  <a:schemeClr val="tx1"/>
                </a:solidFill>
                <a:latin typeface="Constantia"/>
              </a:rPr>
              <a:t/>
            </a:r>
            <a:br>
              <a:rPr lang="it-IT" sz="1400" dirty="0">
                <a:solidFill>
                  <a:schemeClr val="tx1"/>
                </a:solidFill>
                <a:latin typeface="Constantia"/>
              </a:rPr>
            </a:br>
            <a:r>
              <a:rPr lang="it-IT" sz="1400" baseline="30000" dirty="0">
                <a:solidFill>
                  <a:schemeClr val="tx1"/>
                </a:solidFill>
                <a:latin typeface="Constantia"/>
              </a:rPr>
              <a:t>(3) </a:t>
            </a:r>
            <a:r>
              <a:rPr lang="en-US" sz="1400" dirty="0">
                <a:solidFill>
                  <a:schemeClr val="tx1"/>
                </a:solidFill>
                <a:latin typeface="Constantia"/>
              </a:rPr>
              <a:t>Institute of Marine Sciences - National Research Council,  ISMAR-CNR</a:t>
            </a:r>
            <a:r>
              <a:rPr lang="it-IT" sz="1400" dirty="0">
                <a:solidFill>
                  <a:schemeClr val="tx1"/>
                </a:solidFill>
                <a:latin typeface="Constantia"/>
              </a:rPr>
              <a:t>, Trieste.</a:t>
            </a:r>
            <a:br>
              <a:rPr lang="it-IT" sz="1400" dirty="0">
                <a:solidFill>
                  <a:schemeClr val="tx1"/>
                </a:solidFill>
                <a:latin typeface="Constantia"/>
              </a:rPr>
            </a:br>
            <a:r>
              <a:rPr lang="it-IT" sz="1400" dirty="0">
                <a:solidFill>
                  <a:schemeClr val="tx1"/>
                </a:solidFill>
                <a:latin typeface="Constantia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65320" y="1272403"/>
            <a:ext cx="6326582" cy="99175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latin typeface="Cambria"/>
              </a:rPr>
              <a:t>Effects of the Eastern Mediterranean Sea circulation on the thermohaline properties as recorded by fixed deep-ocean observatories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2172" y="570147"/>
            <a:ext cx="144039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421" y="500618"/>
            <a:ext cx="144039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034" y="92554"/>
            <a:ext cx="7796666" cy="41057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259301" indent="-1259301"/>
            <a:r>
              <a:rPr lang="en-US" sz="2200" b="1" dirty="0"/>
              <a:t>Results:     </a:t>
            </a:r>
            <a:r>
              <a:rPr lang="en-US" sz="2200" dirty="0" smtClean="0"/>
              <a:t>CRETAN </a:t>
            </a:r>
            <a:r>
              <a:rPr lang="en-US" sz="2200" dirty="0"/>
              <a:t>SEA</a:t>
            </a:r>
            <a:endParaRPr lang="it-IT" sz="2200" dirty="0"/>
          </a:p>
        </p:txBody>
      </p:sp>
      <p:sp>
        <p:nvSpPr>
          <p:cNvPr id="8" name="Freccia in giù 7"/>
          <p:cNvSpPr/>
          <p:nvPr/>
        </p:nvSpPr>
        <p:spPr>
          <a:xfrm>
            <a:off x="2023089" y="3479613"/>
            <a:ext cx="280307" cy="349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6448718" y="3490375"/>
            <a:ext cx="280307" cy="349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608025" y="3987482"/>
            <a:ext cx="5992501" cy="287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it-IT" dirty="0" err="1" smtClean="0"/>
              <a:t>Summer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from 250 to 600 m and in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variables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29386" y="4378825"/>
            <a:ext cx="5295960" cy="287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it-IT" dirty="0" smtClean="0"/>
              <a:t>In general Temperature and </a:t>
            </a:r>
            <a:r>
              <a:rPr lang="it-IT" dirty="0" err="1" smtClean="0"/>
              <a:t>Salinity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beahaviour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4" descr="Figure07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12" r="3065" b="48104"/>
          <a:stretch/>
        </p:blipFill>
        <p:spPr>
          <a:xfrm>
            <a:off x="0" y="1253921"/>
            <a:ext cx="4474846" cy="2088074"/>
          </a:xfrm>
          <a:prstGeom prst="rect">
            <a:avLst/>
          </a:prstGeom>
        </p:spPr>
      </p:pic>
      <p:pic>
        <p:nvPicPr>
          <p:cNvPr id="11" name="Picture 10" descr="Figure07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10" r="2354"/>
          <a:stretch/>
        </p:blipFill>
        <p:spPr>
          <a:xfrm>
            <a:off x="4692326" y="1318502"/>
            <a:ext cx="4359973" cy="207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08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98269" cy="48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034" y="92554"/>
            <a:ext cx="7796666" cy="41057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259301" indent="-1259301"/>
            <a:r>
              <a:rPr lang="en-US" sz="2200" b="1" dirty="0"/>
              <a:t>Conclusions</a:t>
            </a:r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81780" y="1211267"/>
            <a:ext cx="7959528" cy="3303675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pPr marL="267462" indent="-267462">
              <a:buFont typeface="+mj-lt"/>
              <a:buAutoNum type="arabicPeriod"/>
            </a:pPr>
            <a:r>
              <a:rPr lang="en-US" dirty="0" smtClean="0"/>
              <a:t>Data from fixed observatories represent very well the thermohaline variability of their own region.</a:t>
            </a:r>
          </a:p>
          <a:p>
            <a:pPr marL="267462" indent="-267462">
              <a:buFont typeface="+mj-lt"/>
              <a:buAutoNum type="arabicPeriod"/>
            </a:pPr>
            <a:endParaRPr lang="en-US" dirty="0" smtClean="0"/>
          </a:p>
          <a:p>
            <a:pPr marL="267462" indent="-267462">
              <a:buFont typeface="+mj-lt"/>
              <a:buAutoNum type="arabicPeriod"/>
            </a:pPr>
            <a:r>
              <a:rPr lang="en-US" dirty="0" smtClean="0"/>
              <a:t>Statistical correlations among the three stations reveal:	</a:t>
            </a:r>
          </a:p>
          <a:p>
            <a:pPr marL="1693926" lvl="4" indent="-267462">
              <a:buFont typeface="+mj-lt"/>
              <a:buAutoNum type="arabicPeriod"/>
            </a:pPr>
            <a:r>
              <a:rPr lang="en-US" dirty="0" smtClean="0"/>
              <a:t>Positive correlation between Ionian and Cretan sites</a:t>
            </a:r>
          </a:p>
          <a:p>
            <a:pPr marL="1693926" lvl="4" indent="-267462">
              <a:buFont typeface="+mj-lt"/>
              <a:buAutoNum type="arabicPeriod"/>
            </a:pPr>
            <a:r>
              <a:rPr lang="en-US" dirty="0" smtClean="0"/>
              <a:t>Negative correlation between Adriatic and Cretan</a:t>
            </a:r>
          </a:p>
          <a:p>
            <a:pPr lvl="4"/>
            <a:endParaRPr lang="en-US" dirty="0" smtClean="0"/>
          </a:p>
          <a:p>
            <a:pPr marL="267462" indent="-267462">
              <a:buFont typeface="+mj-lt"/>
              <a:buAutoNum type="arabicPeriod"/>
            </a:pPr>
            <a:r>
              <a:rPr lang="en-US" dirty="0" smtClean="0"/>
              <a:t>The estimation of </a:t>
            </a:r>
            <a:r>
              <a:rPr lang="en-US" b="1" dirty="0" smtClean="0"/>
              <a:t>travel time of the salinity signal </a:t>
            </a:r>
            <a:r>
              <a:rPr lang="en-US" dirty="0" smtClean="0"/>
              <a:t>from the Cretan Sea to the Adriatic indicates that the LIW/CIW water masses take approximately 4-5 months to reach PYLOS and 10 -14 months to reach the Adriatic from the Cretan Sea </a:t>
            </a:r>
          </a:p>
          <a:p>
            <a:pPr marL="267462" indent="-267462">
              <a:buFont typeface="+mj-lt"/>
              <a:buAutoNum type="arabicPeriod"/>
            </a:pPr>
            <a:endParaRPr lang="en-US" dirty="0" smtClean="0"/>
          </a:p>
          <a:p>
            <a:pPr marL="267462" indent="-267462">
              <a:buFont typeface="+mj-lt"/>
              <a:buAutoNum type="arabicPeriod"/>
            </a:pPr>
            <a:r>
              <a:rPr lang="en-US" dirty="0" smtClean="0"/>
              <a:t>Wavelet transform highlighted </a:t>
            </a:r>
            <a:r>
              <a:rPr lang="en-US" b="1" dirty="0" smtClean="0"/>
              <a:t>typical periodicities </a:t>
            </a:r>
            <a:r>
              <a:rPr lang="en-US" dirty="0" smtClean="0"/>
              <a:t>that deserve particular attention:</a:t>
            </a:r>
          </a:p>
          <a:p>
            <a:pPr marL="624078" lvl="1" indent="-267462">
              <a:buFont typeface="+mj-lt"/>
              <a:buAutoNum type="arabicPeriod"/>
            </a:pPr>
            <a:r>
              <a:rPr lang="en-US" dirty="0" smtClean="0"/>
              <a:t>15d, 30d. We focused our attention on periodicities of about 15 days</a:t>
            </a:r>
          </a:p>
          <a:p>
            <a:pPr marL="624078" lvl="1" indent="-267462">
              <a:buFont typeface="+mj-lt"/>
              <a:buAutoNum type="arabicPeriod"/>
            </a:pPr>
            <a:r>
              <a:rPr lang="en-US" dirty="0" smtClean="0"/>
              <a:t>Our results show that the wavelet allows us to associate typical mesoscale periodicities to dense water formation events (Adriatic) and advection or eddies passages (Adriatic and Cretan)</a:t>
            </a:r>
          </a:p>
        </p:txBody>
      </p:sp>
    </p:spTree>
    <p:extLst>
      <p:ext uri="{BB962C8B-B14F-4D97-AF65-F5344CB8AC3E}">
        <p14:creationId xmlns:p14="http://schemas.microsoft.com/office/powerpoint/2010/main" val="337320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35032" y="2238343"/>
            <a:ext cx="3742328" cy="4259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it-IT" sz="2300" b="1" dirty="0" err="1"/>
              <a:t>Thanks</a:t>
            </a:r>
            <a:r>
              <a:rPr lang="it-IT" sz="2300" b="1" dirty="0"/>
              <a:t> for </a:t>
            </a:r>
            <a:r>
              <a:rPr lang="it-IT" sz="2300" b="1" dirty="0" err="1"/>
              <a:t>your</a:t>
            </a:r>
            <a:r>
              <a:rPr lang="it-IT" sz="2300" b="1" dirty="0"/>
              <a:t> </a:t>
            </a:r>
            <a:r>
              <a:rPr lang="it-IT" sz="2300" b="1" dirty="0" err="1"/>
              <a:t>attention</a:t>
            </a:r>
            <a:endParaRPr lang="it-IT" sz="23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3" y="130562"/>
            <a:ext cx="1292489" cy="7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80" y="1403736"/>
            <a:ext cx="8568086" cy="352459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4815" y="159777"/>
            <a:ext cx="6775817" cy="74912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790700" indent="-1790700"/>
            <a:r>
              <a:rPr lang="en-US" sz="2200" b="1" dirty="0" smtClean="0"/>
              <a:t>Introduction: The </a:t>
            </a:r>
            <a:r>
              <a:rPr lang="en-US" sz="2200" b="1" dirty="0"/>
              <a:t>general circulation of the Eastern Mediterranean </a:t>
            </a:r>
            <a:endParaRPr lang="it-IT" sz="2200" b="1" dirty="0"/>
          </a:p>
        </p:txBody>
      </p:sp>
      <p:sp>
        <p:nvSpPr>
          <p:cNvPr id="4" name="Rettangolo 3"/>
          <p:cNvSpPr/>
          <p:nvPr/>
        </p:nvSpPr>
        <p:spPr>
          <a:xfrm>
            <a:off x="98410" y="1168993"/>
            <a:ext cx="9045590" cy="28746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b="1" i="1" dirty="0" smtClean="0"/>
              <a:t>NIG</a:t>
            </a:r>
            <a:r>
              <a:rPr lang="en-US" i="1" dirty="0" smtClean="0"/>
              <a:t> = North </a:t>
            </a:r>
            <a:r>
              <a:rPr lang="en-US" i="1" dirty="0"/>
              <a:t>Ionian </a:t>
            </a:r>
            <a:r>
              <a:rPr lang="en-US" i="1" dirty="0" smtClean="0"/>
              <a:t>Gyre; </a:t>
            </a:r>
            <a:r>
              <a:rPr lang="en-US" b="1" i="1" dirty="0" smtClean="0"/>
              <a:t>LIW</a:t>
            </a:r>
            <a:r>
              <a:rPr lang="en-US" i="1" dirty="0" smtClean="0"/>
              <a:t> = Levantine Intermediate Water; </a:t>
            </a:r>
            <a:r>
              <a:rPr lang="en-US" b="1" i="1" dirty="0" smtClean="0"/>
              <a:t>CIW</a:t>
            </a:r>
            <a:r>
              <a:rPr lang="en-US" i="1" dirty="0" smtClean="0"/>
              <a:t> = Cretan intermediate water; </a:t>
            </a:r>
            <a:r>
              <a:rPr lang="en-US" b="1" i="1" dirty="0" smtClean="0"/>
              <a:t>AW</a:t>
            </a:r>
            <a:r>
              <a:rPr lang="en-US" i="1" dirty="0" smtClean="0"/>
              <a:t> = Atlantic water</a:t>
            </a:r>
            <a:endParaRPr lang="en-US" i="1" dirty="0"/>
          </a:p>
        </p:txBody>
      </p:sp>
      <p:grpSp>
        <p:nvGrpSpPr>
          <p:cNvPr id="6" name="Gruppo 13"/>
          <p:cNvGrpSpPr/>
          <p:nvPr/>
        </p:nvGrpSpPr>
        <p:grpSpPr>
          <a:xfrm rot="19424574" flipV="1">
            <a:off x="82651" y="3078355"/>
            <a:ext cx="391602" cy="407719"/>
            <a:chOff x="1472502" y="5210839"/>
            <a:chExt cx="731711" cy="746892"/>
          </a:xfrm>
        </p:grpSpPr>
        <p:pic>
          <p:nvPicPr>
            <p:cNvPr id="7" name="Immagin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9" name="Figura a mano libera 15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10"/>
          <p:cNvGrpSpPr/>
          <p:nvPr/>
        </p:nvGrpSpPr>
        <p:grpSpPr>
          <a:xfrm rot="19424574">
            <a:off x="8841505" y="3146572"/>
            <a:ext cx="328272" cy="311321"/>
            <a:chOff x="1472502" y="5210839"/>
            <a:chExt cx="731711" cy="746892"/>
          </a:xfrm>
        </p:grpSpPr>
        <p:pic>
          <p:nvPicPr>
            <p:cNvPr id="11" name="Immagin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12" name="Figura a mano libera 12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765300" y="1676400"/>
            <a:ext cx="107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Cyclonic</a:t>
            </a:r>
            <a:endParaRPr lang="en-US" sz="1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756400" y="1651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Anti-Cyclonic</a:t>
            </a:r>
            <a:endParaRPr lang="en-US" sz="18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862" y="1666027"/>
            <a:ext cx="5722620" cy="28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70889" y="1312607"/>
            <a:ext cx="8277303" cy="32882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1323" tIns="35662" rIns="71323" bIns="35662">
            <a:spAutoFit/>
          </a:bodyPr>
          <a:lstStyle/>
          <a:p>
            <a:pPr lvl="8"/>
            <a:r>
              <a:rPr lang="en-GB" sz="1900" b="1" dirty="0">
                <a:ea typeface="Arial" panose="020B0604020202020204" pitchFamily="34" charset="0"/>
                <a:cs typeface="Times New Roman" panose="02020603050405020304" pitchFamily="18" charset="0"/>
              </a:rPr>
              <a:t>     METHODS		</a:t>
            </a:r>
          </a:p>
          <a:p>
            <a:pPr marL="267462" indent="-267462" algn="just">
              <a:buFont typeface="+mj-lt"/>
              <a:buAutoNum type="arabicPeriod"/>
            </a:pPr>
            <a:r>
              <a:rPr lang="en-GB" sz="1900" b="1" dirty="0">
                <a:ea typeface="Arial" panose="020B0604020202020204" pitchFamily="34" charset="0"/>
                <a:cs typeface="Times New Roman" panose="02020603050405020304" pitchFamily="18" charset="0"/>
              </a:rPr>
              <a:t>Analyse time series data</a:t>
            </a:r>
            <a:r>
              <a:rPr lang="en-GB" sz="1900" dirty="0">
                <a:ea typeface="Arial" panose="020B0604020202020204" pitchFamily="34" charset="0"/>
                <a:cs typeface="Times New Roman" panose="02020603050405020304" pitchFamily="18" charset="0"/>
              </a:rPr>
              <a:t>: temperature, salinity, d</a:t>
            </a:r>
            <a:r>
              <a:rPr lang="en-GB" sz="19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ensity  </a:t>
            </a: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900" dirty="0">
                <a:ea typeface="Arial" panose="020B0604020202020204" pitchFamily="34" charset="0"/>
                <a:cs typeface="Times New Roman" panose="02020603050405020304" pitchFamily="18" charset="0"/>
              </a:rPr>
              <a:t>	Data are harmonized (3 hrs sample time), quality checked, interpolated, 	and filtered (low pass 33h)</a:t>
            </a:r>
          </a:p>
          <a:p>
            <a:pPr marL="1693926" lvl="4" indent="-267462" algn="just">
              <a:buFont typeface="+mj-lt"/>
              <a:buAutoNum type="alphaLcParenR"/>
            </a:pPr>
            <a:r>
              <a:rPr lang="en-GB" sz="1900" dirty="0">
                <a:ea typeface="Arial" panose="020B0604020202020204" pitchFamily="34" charset="0"/>
                <a:cs typeface="Times New Roman" panose="02020603050405020304" pitchFamily="18" charset="0"/>
              </a:rPr>
              <a:t>Statistical analyses (correlation, cross-correlation, time-delay calculation)</a:t>
            </a:r>
          </a:p>
          <a:p>
            <a:pPr marL="1693926" lvl="4" indent="-267462" algn="just">
              <a:buFont typeface="+mj-lt"/>
              <a:buAutoNum type="alphaLcParenR"/>
            </a:pPr>
            <a:r>
              <a:rPr lang="en-GB" sz="1900" dirty="0">
                <a:ea typeface="Arial" panose="020B0604020202020204" pitchFamily="34" charset="0"/>
                <a:cs typeface="Times New Roman" panose="02020603050405020304" pitchFamily="18" charset="0"/>
              </a:rPr>
              <a:t>Long-term variability (e.g. trends)</a:t>
            </a:r>
          </a:p>
          <a:p>
            <a:pPr marL="1693926" lvl="4" indent="-267462" algn="just">
              <a:buFont typeface="+mj-lt"/>
              <a:buAutoNum type="alphaLcParenR"/>
            </a:pPr>
            <a:r>
              <a:rPr lang="en-GB" sz="1900" dirty="0">
                <a:ea typeface="Arial" panose="020B0604020202020204" pitchFamily="34" charset="0"/>
                <a:cs typeface="Times New Roman" panose="02020603050405020304" pitchFamily="18" charset="0"/>
              </a:rPr>
              <a:t>Wavelet transform applied to time-series</a:t>
            </a:r>
          </a:p>
          <a:p>
            <a:pPr lvl="4" algn="just"/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buFont typeface="+mj-lt"/>
              <a:buAutoNum type="arabicPeriod"/>
            </a:pPr>
            <a:endParaRPr lang="en-GB" sz="19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buFont typeface="+mj-lt"/>
              <a:buAutoNum type="arabicPeriod" startAt="2"/>
            </a:pPr>
            <a:r>
              <a:rPr lang="en-GB" sz="1900" b="1" dirty="0">
                <a:ea typeface="Arial" panose="020B0604020202020204" pitchFamily="34" charset="0"/>
                <a:cs typeface="Times New Roman" panose="02020603050405020304" pitchFamily="18" charset="0"/>
              </a:rPr>
              <a:t>Integrate spatially fixed-point observations: </a:t>
            </a:r>
            <a:r>
              <a:rPr lang="en-GB" sz="1900" dirty="0">
                <a:ea typeface="Arial" panose="020B0604020202020204" pitchFamily="34" charset="0"/>
                <a:cs typeface="Times New Roman" panose="02020603050405020304" pitchFamily="18" charset="0"/>
              </a:rPr>
              <a:t>float and glider data</a:t>
            </a:r>
            <a:endParaRPr lang="en-GB" sz="19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2658" y="1"/>
            <a:ext cx="7802096" cy="105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1323" tIns="35662" rIns="71323" bIns="35662">
            <a:spAutoFit/>
          </a:bodyPr>
          <a:lstStyle/>
          <a:p>
            <a:pPr marL="1617663" indent="-1617663" algn="just">
              <a:lnSpc>
                <a:spcPct val="80000"/>
              </a:lnSpc>
            </a:pPr>
            <a:r>
              <a:rPr lang="en-GB" sz="2200" b="1" dirty="0" smtClean="0">
                <a:solidFill>
                  <a:schemeClr val="tx1"/>
                </a:solidFill>
              </a:rPr>
              <a:t>Objective: </a:t>
            </a:r>
            <a:r>
              <a:rPr lang="en-GB" sz="1900" dirty="0" smtClean="0">
                <a:solidFill>
                  <a:schemeClr val="tx1"/>
                </a:solidFill>
              </a:rPr>
              <a:t>Contribute </a:t>
            </a:r>
            <a:r>
              <a:rPr lang="en-GB" sz="1900" dirty="0">
                <a:solidFill>
                  <a:schemeClr val="tx1"/>
                </a:solidFill>
              </a:rPr>
              <a:t>to the understanding of the long-term thermohaline variability of the </a:t>
            </a:r>
            <a:r>
              <a:rPr lang="en-GB" sz="1900" dirty="0" err="1">
                <a:solidFill>
                  <a:schemeClr val="tx1"/>
                </a:solidFill>
              </a:rPr>
              <a:t>EMed</a:t>
            </a:r>
            <a:r>
              <a:rPr lang="en-GB" sz="1900" dirty="0">
                <a:solidFill>
                  <a:schemeClr val="tx1"/>
                </a:solidFill>
              </a:rPr>
              <a:t> and to highlight the importance an the potential of data retrieved through open-sea observatories</a:t>
            </a:r>
            <a:endParaRPr lang="it-IT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http://www.fixo3.eu/wp-content/uploads/2014/01/E1-M3A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19"/>
          <a:stretch/>
        </p:blipFill>
        <p:spPr bwMode="auto">
          <a:xfrm>
            <a:off x="4274420" y="2361544"/>
            <a:ext cx="1770780" cy="255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73" y="1424839"/>
            <a:ext cx="2666927" cy="15098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Rettangolo 1"/>
          <p:cNvSpPr/>
          <p:nvPr/>
        </p:nvSpPr>
        <p:spPr>
          <a:xfrm>
            <a:off x="1679489" y="0"/>
            <a:ext cx="6385011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b="1" dirty="0" smtClean="0"/>
              <a:t>Eastern Mediterranean Open Ocean Observatories</a:t>
            </a:r>
            <a:endParaRPr lang="it-IT" sz="2800" i="1" dirty="0"/>
          </a:p>
        </p:txBody>
      </p:sp>
      <p:pic>
        <p:nvPicPr>
          <p:cNvPr id="3" name="Immagin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7859"/>
            <a:ext cx="1660835" cy="203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930395" y="1881422"/>
            <a:ext cx="568205" cy="2902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1493435" y="1473200"/>
            <a:ext cx="843365" cy="385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508978" y="2130436"/>
            <a:ext cx="764322" cy="5873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278986" y="1876842"/>
            <a:ext cx="848514" cy="7520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pic>
        <p:nvPicPr>
          <p:cNvPr id="2052" name="Picture 4" descr="http://www.fixo3.eu/wp-content/uploads/2014/01/pylos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5201" y="1144801"/>
            <a:ext cx="1331874" cy="21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7454900" y="1640914"/>
            <a:ext cx="1739899" cy="2981886"/>
            <a:chOff x="10221920" y="2054685"/>
            <a:chExt cx="1571644" cy="3135687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02"/>
            <a:stretch/>
          </p:blipFill>
          <p:spPr>
            <a:xfrm>
              <a:off x="10221920" y="2054685"/>
              <a:ext cx="1571644" cy="3135687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299109" y="2669888"/>
              <a:ext cx="175851" cy="2343645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5240037" y="1211302"/>
            <a:ext cx="682648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PYLOS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07887" y="2077208"/>
            <a:ext cx="789861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E1-M3A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160206" y="1481028"/>
            <a:ext cx="789861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E2-M3A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851" y="508628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89000" y="4429125"/>
            <a:ext cx="200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www.fixo3.eu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11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gure0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95" y="1820565"/>
            <a:ext cx="9172595" cy="26388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1520" y="1401682"/>
            <a:ext cx="1785514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sz="1900" b="1" dirty="0" err="1"/>
              <a:t>Ionian</a:t>
            </a:r>
            <a:r>
              <a:rPr lang="it-IT" sz="1900" b="1" dirty="0"/>
              <a:t> - PYLOS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78197" y="1412188"/>
            <a:ext cx="1915426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sz="1900" b="1" dirty="0" err="1"/>
              <a:t>Cretan</a:t>
            </a:r>
            <a:r>
              <a:rPr lang="it-IT" sz="1900" b="1" dirty="0"/>
              <a:t> – E1M3A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4938" y="1433489"/>
            <a:ext cx="2071162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sz="1900" b="1" dirty="0" err="1"/>
              <a:t>Adriatic</a:t>
            </a:r>
            <a:r>
              <a:rPr lang="it-IT" sz="1900" b="1" dirty="0"/>
              <a:t> – E1M3A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165040"/>
            <a:ext cx="7852833" cy="70296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259301" indent="-1259301"/>
            <a:r>
              <a:rPr lang="en-US" sz="2200" b="1" dirty="0"/>
              <a:t>Relations between the three observatories: </a:t>
            </a:r>
          </a:p>
          <a:p>
            <a:r>
              <a:rPr lang="en-US" sz="1900" dirty="0"/>
              <a:t>Impacts of a </a:t>
            </a:r>
            <a:r>
              <a:rPr lang="en-US" sz="1900" i="1" dirty="0"/>
              <a:t>cyclonic or anti-cyclonic phases </a:t>
            </a:r>
            <a:r>
              <a:rPr lang="en-US" sz="1900" dirty="0"/>
              <a:t>of the North Ionian Gyre (NIG</a:t>
            </a:r>
            <a:r>
              <a:rPr lang="en-US" sz="1900" dirty="0" smtClean="0"/>
              <a:t>)</a:t>
            </a:r>
            <a:endParaRPr lang="it-IT" sz="1900" dirty="0"/>
          </a:p>
        </p:txBody>
      </p:sp>
      <p:grpSp>
        <p:nvGrpSpPr>
          <p:cNvPr id="11" name="Gruppo 10"/>
          <p:cNvGrpSpPr/>
          <p:nvPr/>
        </p:nvGrpSpPr>
        <p:grpSpPr>
          <a:xfrm rot="19424574">
            <a:off x="1346537" y="4508430"/>
            <a:ext cx="252517" cy="239478"/>
            <a:chOff x="1472502" y="5210839"/>
            <a:chExt cx="731711" cy="746892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13" name="Figura a mano libera 12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/>
          <p:cNvGrpSpPr/>
          <p:nvPr/>
        </p:nvGrpSpPr>
        <p:grpSpPr>
          <a:xfrm rot="19424574" flipV="1">
            <a:off x="387238" y="4481391"/>
            <a:ext cx="301232" cy="313630"/>
            <a:chOff x="1472502" y="5210839"/>
            <a:chExt cx="731711" cy="746892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16" name="Figura a mano libera 15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 rot="19424574" flipV="1">
            <a:off x="2396304" y="4485474"/>
            <a:ext cx="301232" cy="313630"/>
            <a:chOff x="1472502" y="5210839"/>
            <a:chExt cx="731711" cy="746892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19" name="Figura a mano libera 18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/>
          <p:cNvGrpSpPr/>
          <p:nvPr/>
        </p:nvGrpSpPr>
        <p:grpSpPr>
          <a:xfrm rot="19424574" flipV="1">
            <a:off x="5356764" y="4444950"/>
            <a:ext cx="301232" cy="313630"/>
            <a:chOff x="1472502" y="5210839"/>
            <a:chExt cx="731711" cy="746892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22" name="Figura a mano libera 21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uppo 22"/>
          <p:cNvGrpSpPr/>
          <p:nvPr/>
        </p:nvGrpSpPr>
        <p:grpSpPr>
          <a:xfrm rot="19424574" flipV="1">
            <a:off x="3482718" y="4433606"/>
            <a:ext cx="301232" cy="313630"/>
            <a:chOff x="1472502" y="5210839"/>
            <a:chExt cx="731711" cy="746892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25" name="Figura a mano libera 24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6" name="Gruppo 25"/>
          <p:cNvGrpSpPr/>
          <p:nvPr/>
        </p:nvGrpSpPr>
        <p:grpSpPr>
          <a:xfrm rot="19424574">
            <a:off x="4397714" y="4422751"/>
            <a:ext cx="252517" cy="249949"/>
            <a:chOff x="1472502" y="5210839"/>
            <a:chExt cx="731711" cy="779547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28" name="Figura a mano libera 27"/>
            <p:cNvSpPr/>
            <p:nvPr/>
          </p:nvSpPr>
          <p:spPr>
            <a:xfrm>
              <a:off x="1483693" y="5333831"/>
              <a:ext cx="625083" cy="656555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9" name="Gruppo 28"/>
          <p:cNvGrpSpPr/>
          <p:nvPr/>
        </p:nvGrpSpPr>
        <p:grpSpPr>
          <a:xfrm rot="19424574" flipV="1">
            <a:off x="8550840" y="4369227"/>
            <a:ext cx="301232" cy="313630"/>
            <a:chOff x="1472502" y="5210839"/>
            <a:chExt cx="731711" cy="746892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31" name="Figura a mano libera 30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/>
          <p:cNvGrpSpPr/>
          <p:nvPr/>
        </p:nvGrpSpPr>
        <p:grpSpPr>
          <a:xfrm rot="19424574" flipV="1">
            <a:off x="6439574" y="4372760"/>
            <a:ext cx="301232" cy="313630"/>
            <a:chOff x="1472502" y="5210839"/>
            <a:chExt cx="731711" cy="746892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34" name="Figura a mano libera 33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uppo 34"/>
          <p:cNvGrpSpPr/>
          <p:nvPr/>
        </p:nvGrpSpPr>
        <p:grpSpPr>
          <a:xfrm rot="19424574">
            <a:off x="7424488" y="4440665"/>
            <a:ext cx="252517" cy="239478"/>
            <a:chOff x="1472502" y="5210839"/>
            <a:chExt cx="731711" cy="746892"/>
          </a:xfrm>
        </p:grpSpPr>
        <p:pic>
          <p:nvPicPr>
            <p:cNvPr id="36" name="Immagin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2502" y="5210839"/>
              <a:ext cx="731711" cy="746892"/>
            </a:xfrm>
            <a:prstGeom prst="rect">
              <a:avLst/>
            </a:prstGeom>
          </p:spPr>
        </p:pic>
        <p:sp>
          <p:nvSpPr>
            <p:cNvPr id="37" name="Figura a mano libera 36"/>
            <p:cNvSpPr/>
            <p:nvPr/>
          </p:nvSpPr>
          <p:spPr>
            <a:xfrm>
              <a:off x="1519399" y="5278289"/>
              <a:ext cx="625082" cy="656554"/>
            </a:xfrm>
            <a:custGeom>
              <a:avLst/>
              <a:gdLst>
                <a:gd name="connsiteX0" fmla="*/ 0 w 620102"/>
                <a:gd name="connsiteY0" fmla="*/ 267309 h 494008"/>
                <a:gd name="connsiteX1" fmla="*/ 116205 w 620102"/>
                <a:gd name="connsiteY1" fmla="*/ 116814 h 494008"/>
                <a:gd name="connsiteX2" fmla="*/ 209550 w 620102"/>
                <a:gd name="connsiteY2" fmla="*/ 55854 h 494008"/>
                <a:gd name="connsiteX3" fmla="*/ 352425 w 620102"/>
                <a:gd name="connsiteY3" fmla="*/ 8229 h 494008"/>
                <a:gd name="connsiteX4" fmla="*/ 481965 w 620102"/>
                <a:gd name="connsiteY4" fmla="*/ 4419 h 494008"/>
                <a:gd name="connsiteX5" fmla="*/ 558165 w 620102"/>
                <a:gd name="connsiteY5" fmla="*/ 53949 h 494008"/>
                <a:gd name="connsiteX6" fmla="*/ 600075 w 620102"/>
                <a:gd name="connsiteY6" fmla="*/ 130149 h 494008"/>
                <a:gd name="connsiteX7" fmla="*/ 619125 w 620102"/>
                <a:gd name="connsiteY7" fmla="*/ 271119 h 494008"/>
                <a:gd name="connsiteX8" fmla="*/ 571500 w 620102"/>
                <a:gd name="connsiteY8" fmla="*/ 385419 h 494008"/>
                <a:gd name="connsiteX9" fmla="*/ 459105 w 620102"/>
                <a:gd name="connsiteY9" fmla="*/ 452094 h 494008"/>
                <a:gd name="connsiteX10" fmla="*/ 280035 w 620102"/>
                <a:gd name="connsiteY10" fmla="*/ 494004 h 494008"/>
                <a:gd name="connsiteX11" fmla="*/ 184785 w 620102"/>
                <a:gd name="connsiteY11" fmla="*/ 453999 h 494008"/>
                <a:gd name="connsiteX12" fmla="*/ 144780 w 620102"/>
                <a:gd name="connsiteY12" fmla="*/ 351129 h 494008"/>
                <a:gd name="connsiteX13" fmla="*/ 137160 w 620102"/>
                <a:gd name="connsiteY13" fmla="*/ 246354 h 494008"/>
                <a:gd name="connsiteX14" fmla="*/ 165735 w 620102"/>
                <a:gd name="connsiteY14" fmla="*/ 177774 h 494008"/>
                <a:gd name="connsiteX15" fmla="*/ 228600 w 620102"/>
                <a:gd name="connsiteY15" fmla="*/ 137769 h 494008"/>
                <a:gd name="connsiteX16" fmla="*/ 291465 w 620102"/>
                <a:gd name="connsiteY16" fmla="*/ 116814 h 494008"/>
                <a:gd name="connsiteX17" fmla="*/ 371475 w 620102"/>
                <a:gd name="connsiteY17" fmla="*/ 113004 h 494008"/>
                <a:gd name="connsiteX18" fmla="*/ 426720 w 620102"/>
                <a:gd name="connsiteY18" fmla="*/ 139674 h 494008"/>
                <a:gd name="connsiteX19" fmla="*/ 472440 w 620102"/>
                <a:gd name="connsiteY19" fmla="*/ 191109 h 494008"/>
                <a:gd name="connsiteX20" fmla="*/ 495300 w 620102"/>
                <a:gd name="connsiteY20" fmla="*/ 265404 h 494008"/>
                <a:gd name="connsiteX21" fmla="*/ 462915 w 620102"/>
                <a:gd name="connsiteY21" fmla="*/ 316839 h 494008"/>
                <a:gd name="connsiteX22" fmla="*/ 382905 w 620102"/>
                <a:gd name="connsiteY22" fmla="*/ 360654 h 494008"/>
                <a:gd name="connsiteX23" fmla="*/ 318135 w 620102"/>
                <a:gd name="connsiteY23" fmla="*/ 360654 h 494008"/>
                <a:gd name="connsiteX24" fmla="*/ 268605 w 620102"/>
                <a:gd name="connsiteY24" fmla="*/ 322554 h 494008"/>
                <a:gd name="connsiteX25" fmla="*/ 272415 w 620102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78130 w 629627"/>
                <a:gd name="connsiteY24" fmla="*/ 322554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27660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54305 w 629627"/>
                <a:gd name="connsiteY12" fmla="*/ 351129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46685 w 629627"/>
                <a:gd name="connsiteY13" fmla="*/ 246354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494008"/>
                <a:gd name="connsiteX1" fmla="*/ 125730 w 629627"/>
                <a:gd name="connsiteY1" fmla="*/ 116814 h 494008"/>
                <a:gd name="connsiteX2" fmla="*/ 219075 w 629627"/>
                <a:gd name="connsiteY2" fmla="*/ 55854 h 494008"/>
                <a:gd name="connsiteX3" fmla="*/ 361950 w 629627"/>
                <a:gd name="connsiteY3" fmla="*/ 8229 h 494008"/>
                <a:gd name="connsiteX4" fmla="*/ 491490 w 629627"/>
                <a:gd name="connsiteY4" fmla="*/ 4419 h 494008"/>
                <a:gd name="connsiteX5" fmla="*/ 567690 w 629627"/>
                <a:gd name="connsiteY5" fmla="*/ 53949 h 494008"/>
                <a:gd name="connsiteX6" fmla="*/ 609600 w 629627"/>
                <a:gd name="connsiteY6" fmla="*/ 130149 h 494008"/>
                <a:gd name="connsiteX7" fmla="*/ 628650 w 629627"/>
                <a:gd name="connsiteY7" fmla="*/ 271119 h 494008"/>
                <a:gd name="connsiteX8" fmla="*/ 581025 w 629627"/>
                <a:gd name="connsiteY8" fmla="*/ 385419 h 494008"/>
                <a:gd name="connsiteX9" fmla="*/ 468630 w 629627"/>
                <a:gd name="connsiteY9" fmla="*/ 452094 h 494008"/>
                <a:gd name="connsiteX10" fmla="*/ 289560 w 629627"/>
                <a:gd name="connsiteY10" fmla="*/ 494004 h 494008"/>
                <a:gd name="connsiteX11" fmla="*/ 194310 w 629627"/>
                <a:gd name="connsiteY11" fmla="*/ 453999 h 494008"/>
                <a:gd name="connsiteX12" fmla="*/ 133350 w 629627"/>
                <a:gd name="connsiteY12" fmla="*/ 345414 h 494008"/>
                <a:gd name="connsiteX13" fmla="*/ 135255 w 629627"/>
                <a:gd name="connsiteY13" fmla="*/ 240639 h 494008"/>
                <a:gd name="connsiteX14" fmla="*/ 175260 w 629627"/>
                <a:gd name="connsiteY14" fmla="*/ 177774 h 494008"/>
                <a:gd name="connsiteX15" fmla="*/ 238125 w 629627"/>
                <a:gd name="connsiteY15" fmla="*/ 137769 h 494008"/>
                <a:gd name="connsiteX16" fmla="*/ 300990 w 629627"/>
                <a:gd name="connsiteY16" fmla="*/ 116814 h 494008"/>
                <a:gd name="connsiteX17" fmla="*/ 381000 w 629627"/>
                <a:gd name="connsiteY17" fmla="*/ 113004 h 494008"/>
                <a:gd name="connsiteX18" fmla="*/ 436245 w 629627"/>
                <a:gd name="connsiteY18" fmla="*/ 139674 h 494008"/>
                <a:gd name="connsiteX19" fmla="*/ 481965 w 629627"/>
                <a:gd name="connsiteY19" fmla="*/ 191109 h 494008"/>
                <a:gd name="connsiteX20" fmla="*/ 504825 w 629627"/>
                <a:gd name="connsiteY20" fmla="*/ 265404 h 494008"/>
                <a:gd name="connsiteX21" fmla="*/ 472440 w 629627"/>
                <a:gd name="connsiteY21" fmla="*/ 316839 h 494008"/>
                <a:gd name="connsiteX22" fmla="*/ 392430 w 629627"/>
                <a:gd name="connsiteY22" fmla="*/ 360654 h 494008"/>
                <a:gd name="connsiteX23" fmla="*/ 340995 w 629627"/>
                <a:gd name="connsiteY23" fmla="*/ 360654 h 494008"/>
                <a:gd name="connsiteX24" fmla="*/ 299085 w 629627"/>
                <a:gd name="connsiteY24" fmla="*/ 324459 h 494008"/>
                <a:gd name="connsiteX25" fmla="*/ 281940 w 629627"/>
                <a:gd name="connsiteY25" fmla="*/ 250164 h 494008"/>
                <a:gd name="connsiteX0" fmla="*/ 0 w 629627"/>
                <a:gd name="connsiteY0" fmla="*/ 314934 h 501627"/>
                <a:gd name="connsiteX1" fmla="*/ 125730 w 629627"/>
                <a:gd name="connsiteY1" fmla="*/ 116814 h 501627"/>
                <a:gd name="connsiteX2" fmla="*/ 219075 w 629627"/>
                <a:gd name="connsiteY2" fmla="*/ 55854 h 501627"/>
                <a:gd name="connsiteX3" fmla="*/ 361950 w 629627"/>
                <a:gd name="connsiteY3" fmla="*/ 8229 h 501627"/>
                <a:gd name="connsiteX4" fmla="*/ 491490 w 629627"/>
                <a:gd name="connsiteY4" fmla="*/ 4419 h 501627"/>
                <a:gd name="connsiteX5" fmla="*/ 567690 w 629627"/>
                <a:gd name="connsiteY5" fmla="*/ 53949 h 501627"/>
                <a:gd name="connsiteX6" fmla="*/ 609600 w 629627"/>
                <a:gd name="connsiteY6" fmla="*/ 130149 h 501627"/>
                <a:gd name="connsiteX7" fmla="*/ 628650 w 629627"/>
                <a:gd name="connsiteY7" fmla="*/ 271119 h 501627"/>
                <a:gd name="connsiteX8" fmla="*/ 581025 w 629627"/>
                <a:gd name="connsiteY8" fmla="*/ 385419 h 501627"/>
                <a:gd name="connsiteX9" fmla="*/ 468630 w 629627"/>
                <a:gd name="connsiteY9" fmla="*/ 452094 h 501627"/>
                <a:gd name="connsiteX10" fmla="*/ 346710 w 629627"/>
                <a:gd name="connsiteY10" fmla="*/ 501624 h 501627"/>
                <a:gd name="connsiteX11" fmla="*/ 194310 w 629627"/>
                <a:gd name="connsiteY11" fmla="*/ 453999 h 501627"/>
                <a:gd name="connsiteX12" fmla="*/ 133350 w 629627"/>
                <a:gd name="connsiteY12" fmla="*/ 345414 h 501627"/>
                <a:gd name="connsiteX13" fmla="*/ 135255 w 629627"/>
                <a:gd name="connsiteY13" fmla="*/ 240639 h 501627"/>
                <a:gd name="connsiteX14" fmla="*/ 175260 w 629627"/>
                <a:gd name="connsiteY14" fmla="*/ 177774 h 501627"/>
                <a:gd name="connsiteX15" fmla="*/ 238125 w 629627"/>
                <a:gd name="connsiteY15" fmla="*/ 137769 h 501627"/>
                <a:gd name="connsiteX16" fmla="*/ 300990 w 629627"/>
                <a:gd name="connsiteY16" fmla="*/ 116814 h 501627"/>
                <a:gd name="connsiteX17" fmla="*/ 381000 w 629627"/>
                <a:gd name="connsiteY17" fmla="*/ 113004 h 501627"/>
                <a:gd name="connsiteX18" fmla="*/ 436245 w 629627"/>
                <a:gd name="connsiteY18" fmla="*/ 139674 h 501627"/>
                <a:gd name="connsiteX19" fmla="*/ 481965 w 629627"/>
                <a:gd name="connsiteY19" fmla="*/ 191109 h 501627"/>
                <a:gd name="connsiteX20" fmla="*/ 504825 w 629627"/>
                <a:gd name="connsiteY20" fmla="*/ 265404 h 501627"/>
                <a:gd name="connsiteX21" fmla="*/ 472440 w 629627"/>
                <a:gd name="connsiteY21" fmla="*/ 316839 h 501627"/>
                <a:gd name="connsiteX22" fmla="*/ 392430 w 629627"/>
                <a:gd name="connsiteY22" fmla="*/ 360654 h 501627"/>
                <a:gd name="connsiteX23" fmla="*/ 340995 w 629627"/>
                <a:gd name="connsiteY23" fmla="*/ 360654 h 501627"/>
                <a:gd name="connsiteX24" fmla="*/ 299085 w 629627"/>
                <a:gd name="connsiteY24" fmla="*/ 324459 h 501627"/>
                <a:gd name="connsiteX25" fmla="*/ 281940 w 629627"/>
                <a:gd name="connsiteY25" fmla="*/ 250164 h 501627"/>
                <a:gd name="connsiteX0" fmla="*/ 0 w 629627"/>
                <a:gd name="connsiteY0" fmla="*/ 314934 h 501652"/>
                <a:gd name="connsiteX1" fmla="*/ 125730 w 629627"/>
                <a:gd name="connsiteY1" fmla="*/ 116814 h 501652"/>
                <a:gd name="connsiteX2" fmla="*/ 219075 w 629627"/>
                <a:gd name="connsiteY2" fmla="*/ 55854 h 501652"/>
                <a:gd name="connsiteX3" fmla="*/ 361950 w 629627"/>
                <a:gd name="connsiteY3" fmla="*/ 8229 h 501652"/>
                <a:gd name="connsiteX4" fmla="*/ 491490 w 629627"/>
                <a:gd name="connsiteY4" fmla="*/ 4419 h 501652"/>
                <a:gd name="connsiteX5" fmla="*/ 567690 w 629627"/>
                <a:gd name="connsiteY5" fmla="*/ 53949 h 501652"/>
                <a:gd name="connsiteX6" fmla="*/ 609600 w 629627"/>
                <a:gd name="connsiteY6" fmla="*/ 130149 h 501652"/>
                <a:gd name="connsiteX7" fmla="*/ 628650 w 629627"/>
                <a:gd name="connsiteY7" fmla="*/ 271119 h 501652"/>
                <a:gd name="connsiteX8" fmla="*/ 581025 w 629627"/>
                <a:gd name="connsiteY8" fmla="*/ 385419 h 501652"/>
                <a:gd name="connsiteX9" fmla="*/ 489585 w 629627"/>
                <a:gd name="connsiteY9" fmla="*/ 459714 h 501652"/>
                <a:gd name="connsiteX10" fmla="*/ 346710 w 629627"/>
                <a:gd name="connsiteY10" fmla="*/ 501624 h 501652"/>
                <a:gd name="connsiteX11" fmla="*/ 194310 w 629627"/>
                <a:gd name="connsiteY11" fmla="*/ 453999 h 501652"/>
                <a:gd name="connsiteX12" fmla="*/ 133350 w 629627"/>
                <a:gd name="connsiteY12" fmla="*/ 345414 h 501652"/>
                <a:gd name="connsiteX13" fmla="*/ 135255 w 629627"/>
                <a:gd name="connsiteY13" fmla="*/ 240639 h 501652"/>
                <a:gd name="connsiteX14" fmla="*/ 175260 w 629627"/>
                <a:gd name="connsiteY14" fmla="*/ 177774 h 501652"/>
                <a:gd name="connsiteX15" fmla="*/ 238125 w 629627"/>
                <a:gd name="connsiteY15" fmla="*/ 137769 h 501652"/>
                <a:gd name="connsiteX16" fmla="*/ 300990 w 629627"/>
                <a:gd name="connsiteY16" fmla="*/ 116814 h 501652"/>
                <a:gd name="connsiteX17" fmla="*/ 381000 w 629627"/>
                <a:gd name="connsiteY17" fmla="*/ 113004 h 501652"/>
                <a:gd name="connsiteX18" fmla="*/ 436245 w 629627"/>
                <a:gd name="connsiteY18" fmla="*/ 139674 h 501652"/>
                <a:gd name="connsiteX19" fmla="*/ 481965 w 629627"/>
                <a:gd name="connsiteY19" fmla="*/ 191109 h 501652"/>
                <a:gd name="connsiteX20" fmla="*/ 504825 w 629627"/>
                <a:gd name="connsiteY20" fmla="*/ 265404 h 501652"/>
                <a:gd name="connsiteX21" fmla="*/ 472440 w 629627"/>
                <a:gd name="connsiteY21" fmla="*/ 316839 h 501652"/>
                <a:gd name="connsiteX22" fmla="*/ 392430 w 629627"/>
                <a:gd name="connsiteY22" fmla="*/ 360654 h 501652"/>
                <a:gd name="connsiteX23" fmla="*/ 340995 w 629627"/>
                <a:gd name="connsiteY23" fmla="*/ 360654 h 501652"/>
                <a:gd name="connsiteX24" fmla="*/ 299085 w 629627"/>
                <a:gd name="connsiteY24" fmla="*/ 324459 h 501652"/>
                <a:gd name="connsiteX25" fmla="*/ 281940 w 629627"/>
                <a:gd name="connsiteY25" fmla="*/ 250164 h 501652"/>
                <a:gd name="connsiteX0" fmla="*/ 0 w 634373"/>
                <a:gd name="connsiteY0" fmla="*/ 314934 h 501652"/>
                <a:gd name="connsiteX1" fmla="*/ 125730 w 634373"/>
                <a:gd name="connsiteY1" fmla="*/ 116814 h 501652"/>
                <a:gd name="connsiteX2" fmla="*/ 219075 w 634373"/>
                <a:gd name="connsiteY2" fmla="*/ 55854 h 501652"/>
                <a:gd name="connsiteX3" fmla="*/ 361950 w 634373"/>
                <a:gd name="connsiteY3" fmla="*/ 8229 h 501652"/>
                <a:gd name="connsiteX4" fmla="*/ 491490 w 634373"/>
                <a:gd name="connsiteY4" fmla="*/ 4419 h 501652"/>
                <a:gd name="connsiteX5" fmla="*/ 567690 w 634373"/>
                <a:gd name="connsiteY5" fmla="*/ 53949 h 501652"/>
                <a:gd name="connsiteX6" fmla="*/ 626745 w 634373"/>
                <a:gd name="connsiteY6" fmla="*/ 137769 h 501652"/>
                <a:gd name="connsiteX7" fmla="*/ 628650 w 634373"/>
                <a:gd name="connsiteY7" fmla="*/ 271119 h 501652"/>
                <a:gd name="connsiteX8" fmla="*/ 581025 w 634373"/>
                <a:gd name="connsiteY8" fmla="*/ 385419 h 501652"/>
                <a:gd name="connsiteX9" fmla="*/ 489585 w 634373"/>
                <a:gd name="connsiteY9" fmla="*/ 459714 h 501652"/>
                <a:gd name="connsiteX10" fmla="*/ 346710 w 634373"/>
                <a:gd name="connsiteY10" fmla="*/ 501624 h 501652"/>
                <a:gd name="connsiteX11" fmla="*/ 194310 w 634373"/>
                <a:gd name="connsiteY11" fmla="*/ 453999 h 501652"/>
                <a:gd name="connsiteX12" fmla="*/ 133350 w 634373"/>
                <a:gd name="connsiteY12" fmla="*/ 345414 h 501652"/>
                <a:gd name="connsiteX13" fmla="*/ 135255 w 634373"/>
                <a:gd name="connsiteY13" fmla="*/ 240639 h 501652"/>
                <a:gd name="connsiteX14" fmla="*/ 175260 w 634373"/>
                <a:gd name="connsiteY14" fmla="*/ 177774 h 501652"/>
                <a:gd name="connsiteX15" fmla="*/ 238125 w 634373"/>
                <a:gd name="connsiteY15" fmla="*/ 137769 h 501652"/>
                <a:gd name="connsiteX16" fmla="*/ 300990 w 634373"/>
                <a:gd name="connsiteY16" fmla="*/ 116814 h 501652"/>
                <a:gd name="connsiteX17" fmla="*/ 381000 w 634373"/>
                <a:gd name="connsiteY17" fmla="*/ 113004 h 501652"/>
                <a:gd name="connsiteX18" fmla="*/ 436245 w 634373"/>
                <a:gd name="connsiteY18" fmla="*/ 139674 h 501652"/>
                <a:gd name="connsiteX19" fmla="*/ 481965 w 634373"/>
                <a:gd name="connsiteY19" fmla="*/ 191109 h 501652"/>
                <a:gd name="connsiteX20" fmla="*/ 504825 w 634373"/>
                <a:gd name="connsiteY20" fmla="*/ 265404 h 501652"/>
                <a:gd name="connsiteX21" fmla="*/ 472440 w 634373"/>
                <a:gd name="connsiteY21" fmla="*/ 316839 h 501652"/>
                <a:gd name="connsiteX22" fmla="*/ 392430 w 634373"/>
                <a:gd name="connsiteY22" fmla="*/ 360654 h 501652"/>
                <a:gd name="connsiteX23" fmla="*/ 340995 w 634373"/>
                <a:gd name="connsiteY23" fmla="*/ 360654 h 501652"/>
                <a:gd name="connsiteX24" fmla="*/ 299085 w 634373"/>
                <a:gd name="connsiteY24" fmla="*/ 324459 h 501652"/>
                <a:gd name="connsiteX25" fmla="*/ 281940 w 634373"/>
                <a:gd name="connsiteY25" fmla="*/ 250164 h 501652"/>
                <a:gd name="connsiteX0" fmla="*/ 0 w 633817"/>
                <a:gd name="connsiteY0" fmla="*/ 314389 h 501107"/>
                <a:gd name="connsiteX1" fmla="*/ 125730 w 633817"/>
                <a:gd name="connsiteY1" fmla="*/ 116269 h 501107"/>
                <a:gd name="connsiteX2" fmla="*/ 219075 w 633817"/>
                <a:gd name="connsiteY2" fmla="*/ 55309 h 501107"/>
                <a:gd name="connsiteX3" fmla="*/ 361950 w 633817"/>
                <a:gd name="connsiteY3" fmla="*/ 7684 h 501107"/>
                <a:gd name="connsiteX4" fmla="*/ 491490 w 633817"/>
                <a:gd name="connsiteY4" fmla="*/ 3874 h 501107"/>
                <a:gd name="connsiteX5" fmla="*/ 577215 w 633817"/>
                <a:gd name="connsiteY5" fmla="*/ 45784 h 501107"/>
                <a:gd name="connsiteX6" fmla="*/ 626745 w 633817"/>
                <a:gd name="connsiteY6" fmla="*/ 137224 h 501107"/>
                <a:gd name="connsiteX7" fmla="*/ 628650 w 633817"/>
                <a:gd name="connsiteY7" fmla="*/ 270574 h 501107"/>
                <a:gd name="connsiteX8" fmla="*/ 581025 w 633817"/>
                <a:gd name="connsiteY8" fmla="*/ 384874 h 501107"/>
                <a:gd name="connsiteX9" fmla="*/ 489585 w 633817"/>
                <a:gd name="connsiteY9" fmla="*/ 459169 h 501107"/>
                <a:gd name="connsiteX10" fmla="*/ 346710 w 633817"/>
                <a:gd name="connsiteY10" fmla="*/ 501079 h 501107"/>
                <a:gd name="connsiteX11" fmla="*/ 194310 w 633817"/>
                <a:gd name="connsiteY11" fmla="*/ 453454 h 501107"/>
                <a:gd name="connsiteX12" fmla="*/ 133350 w 633817"/>
                <a:gd name="connsiteY12" fmla="*/ 344869 h 501107"/>
                <a:gd name="connsiteX13" fmla="*/ 135255 w 633817"/>
                <a:gd name="connsiteY13" fmla="*/ 240094 h 501107"/>
                <a:gd name="connsiteX14" fmla="*/ 175260 w 633817"/>
                <a:gd name="connsiteY14" fmla="*/ 177229 h 501107"/>
                <a:gd name="connsiteX15" fmla="*/ 238125 w 633817"/>
                <a:gd name="connsiteY15" fmla="*/ 137224 h 501107"/>
                <a:gd name="connsiteX16" fmla="*/ 300990 w 633817"/>
                <a:gd name="connsiteY16" fmla="*/ 116269 h 501107"/>
                <a:gd name="connsiteX17" fmla="*/ 381000 w 633817"/>
                <a:gd name="connsiteY17" fmla="*/ 112459 h 501107"/>
                <a:gd name="connsiteX18" fmla="*/ 436245 w 633817"/>
                <a:gd name="connsiteY18" fmla="*/ 139129 h 501107"/>
                <a:gd name="connsiteX19" fmla="*/ 481965 w 633817"/>
                <a:gd name="connsiteY19" fmla="*/ 190564 h 501107"/>
                <a:gd name="connsiteX20" fmla="*/ 504825 w 633817"/>
                <a:gd name="connsiteY20" fmla="*/ 264859 h 501107"/>
                <a:gd name="connsiteX21" fmla="*/ 472440 w 633817"/>
                <a:gd name="connsiteY21" fmla="*/ 316294 h 501107"/>
                <a:gd name="connsiteX22" fmla="*/ 392430 w 633817"/>
                <a:gd name="connsiteY22" fmla="*/ 360109 h 501107"/>
                <a:gd name="connsiteX23" fmla="*/ 340995 w 633817"/>
                <a:gd name="connsiteY23" fmla="*/ 360109 h 501107"/>
                <a:gd name="connsiteX24" fmla="*/ 299085 w 633817"/>
                <a:gd name="connsiteY24" fmla="*/ 323914 h 501107"/>
                <a:gd name="connsiteX25" fmla="*/ 281940 w 633817"/>
                <a:gd name="connsiteY25" fmla="*/ 249619 h 501107"/>
                <a:gd name="connsiteX0" fmla="*/ 0 w 633817"/>
                <a:gd name="connsiteY0" fmla="*/ 330915 h 517633"/>
                <a:gd name="connsiteX1" fmla="*/ 125730 w 633817"/>
                <a:gd name="connsiteY1" fmla="*/ 132795 h 517633"/>
                <a:gd name="connsiteX2" fmla="*/ 219075 w 633817"/>
                <a:gd name="connsiteY2" fmla="*/ 71835 h 517633"/>
                <a:gd name="connsiteX3" fmla="*/ 361950 w 633817"/>
                <a:gd name="connsiteY3" fmla="*/ 24210 h 517633"/>
                <a:gd name="connsiteX4" fmla="*/ 489585 w 633817"/>
                <a:gd name="connsiteY4" fmla="*/ 1350 h 517633"/>
                <a:gd name="connsiteX5" fmla="*/ 577215 w 633817"/>
                <a:gd name="connsiteY5" fmla="*/ 62310 h 517633"/>
                <a:gd name="connsiteX6" fmla="*/ 626745 w 633817"/>
                <a:gd name="connsiteY6" fmla="*/ 153750 h 517633"/>
                <a:gd name="connsiteX7" fmla="*/ 628650 w 633817"/>
                <a:gd name="connsiteY7" fmla="*/ 287100 h 517633"/>
                <a:gd name="connsiteX8" fmla="*/ 581025 w 633817"/>
                <a:gd name="connsiteY8" fmla="*/ 401400 h 517633"/>
                <a:gd name="connsiteX9" fmla="*/ 489585 w 633817"/>
                <a:gd name="connsiteY9" fmla="*/ 475695 h 517633"/>
                <a:gd name="connsiteX10" fmla="*/ 346710 w 633817"/>
                <a:gd name="connsiteY10" fmla="*/ 517605 h 517633"/>
                <a:gd name="connsiteX11" fmla="*/ 194310 w 633817"/>
                <a:gd name="connsiteY11" fmla="*/ 469980 h 517633"/>
                <a:gd name="connsiteX12" fmla="*/ 133350 w 633817"/>
                <a:gd name="connsiteY12" fmla="*/ 361395 h 517633"/>
                <a:gd name="connsiteX13" fmla="*/ 135255 w 633817"/>
                <a:gd name="connsiteY13" fmla="*/ 256620 h 517633"/>
                <a:gd name="connsiteX14" fmla="*/ 175260 w 633817"/>
                <a:gd name="connsiteY14" fmla="*/ 193755 h 517633"/>
                <a:gd name="connsiteX15" fmla="*/ 238125 w 633817"/>
                <a:gd name="connsiteY15" fmla="*/ 153750 h 517633"/>
                <a:gd name="connsiteX16" fmla="*/ 300990 w 633817"/>
                <a:gd name="connsiteY16" fmla="*/ 132795 h 517633"/>
                <a:gd name="connsiteX17" fmla="*/ 381000 w 633817"/>
                <a:gd name="connsiteY17" fmla="*/ 128985 h 517633"/>
                <a:gd name="connsiteX18" fmla="*/ 436245 w 633817"/>
                <a:gd name="connsiteY18" fmla="*/ 155655 h 517633"/>
                <a:gd name="connsiteX19" fmla="*/ 481965 w 633817"/>
                <a:gd name="connsiteY19" fmla="*/ 207090 h 517633"/>
                <a:gd name="connsiteX20" fmla="*/ 504825 w 633817"/>
                <a:gd name="connsiteY20" fmla="*/ 281385 h 517633"/>
                <a:gd name="connsiteX21" fmla="*/ 472440 w 633817"/>
                <a:gd name="connsiteY21" fmla="*/ 332820 h 517633"/>
                <a:gd name="connsiteX22" fmla="*/ 392430 w 633817"/>
                <a:gd name="connsiteY22" fmla="*/ 376635 h 517633"/>
                <a:gd name="connsiteX23" fmla="*/ 340995 w 633817"/>
                <a:gd name="connsiteY23" fmla="*/ 376635 h 517633"/>
                <a:gd name="connsiteX24" fmla="*/ 299085 w 633817"/>
                <a:gd name="connsiteY24" fmla="*/ 340440 h 517633"/>
                <a:gd name="connsiteX25" fmla="*/ 281940 w 633817"/>
                <a:gd name="connsiteY25" fmla="*/ 266145 h 517633"/>
                <a:gd name="connsiteX0" fmla="*/ 0 w 633817"/>
                <a:gd name="connsiteY0" fmla="*/ 336724 h 523442"/>
                <a:gd name="connsiteX1" fmla="*/ 125730 w 633817"/>
                <a:gd name="connsiteY1" fmla="*/ 138604 h 523442"/>
                <a:gd name="connsiteX2" fmla="*/ 219075 w 633817"/>
                <a:gd name="connsiteY2" fmla="*/ 77644 h 523442"/>
                <a:gd name="connsiteX3" fmla="*/ 356235 w 633817"/>
                <a:gd name="connsiteY3" fmla="*/ 9064 h 523442"/>
                <a:gd name="connsiteX4" fmla="*/ 489585 w 633817"/>
                <a:gd name="connsiteY4" fmla="*/ 7159 h 523442"/>
                <a:gd name="connsiteX5" fmla="*/ 577215 w 633817"/>
                <a:gd name="connsiteY5" fmla="*/ 68119 h 523442"/>
                <a:gd name="connsiteX6" fmla="*/ 626745 w 633817"/>
                <a:gd name="connsiteY6" fmla="*/ 159559 h 523442"/>
                <a:gd name="connsiteX7" fmla="*/ 628650 w 633817"/>
                <a:gd name="connsiteY7" fmla="*/ 292909 h 523442"/>
                <a:gd name="connsiteX8" fmla="*/ 581025 w 633817"/>
                <a:gd name="connsiteY8" fmla="*/ 407209 h 523442"/>
                <a:gd name="connsiteX9" fmla="*/ 489585 w 633817"/>
                <a:gd name="connsiteY9" fmla="*/ 481504 h 523442"/>
                <a:gd name="connsiteX10" fmla="*/ 346710 w 633817"/>
                <a:gd name="connsiteY10" fmla="*/ 523414 h 523442"/>
                <a:gd name="connsiteX11" fmla="*/ 194310 w 633817"/>
                <a:gd name="connsiteY11" fmla="*/ 475789 h 523442"/>
                <a:gd name="connsiteX12" fmla="*/ 133350 w 633817"/>
                <a:gd name="connsiteY12" fmla="*/ 367204 h 523442"/>
                <a:gd name="connsiteX13" fmla="*/ 135255 w 633817"/>
                <a:gd name="connsiteY13" fmla="*/ 262429 h 523442"/>
                <a:gd name="connsiteX14" fmla="*/ 175260 w 633817"/>
                <a:gd name="connsiteY14" fmla="*/ 199564 h 523442"/>
                <a:gd name="connsiteX15" fmla="*/ 238125 w 633817"/>
                <a:gd name="connsiteY15" fmla="*/ 159559 h 523442"/>
                <a:gd name="connsiteX16" fmla="*/ 300990 w 633817"/>
                <a:gd name="connsiteY16" fmla="*/ 138604 h 523442"/>
                <a:gd name="connsiteX17" fmla="*/ 381000 w 633817"/>
                <a:gd name="connsiteY17" fmla="*/ 134794 h 523442"/>
                <a:gd name="connsiteX18" fmla="*/ 436245 w 633817"/>
                <a:gd name="connsiteY18" fmla="*/ 161464 h 523442"/>
                <a:gd name="connsiteX19" fmla="*/ 481965 w 633817"/>
                <a:gd name="connsiteY19" fmla="*/ 212899 h 523442"/>
                <a:gd name="connsiteX20" fmla="*/ 504825 w 633817"/>
                <a:gd name="connsiteY20" fmla="*/ 287194 h 523442"/>
                <a:gd name="connsiteX21" fmla="*/ 472440 w 633817"/>
                <a:gd name="connsiteY21" fmla="*/ 338629 h 523442"/>
                <a:gd name="connsiteX22" fmla="*/ 392430 w 633817"/>
                <a:gd name="connsiteY22" fmla="*/ 382444 h 523442"/>
                <a:gd name="connsiteX23" fmla="*/ 340995 w 633817"/>
                <a:gd name="connsiteY23" fmla="*/ 382444 h 523442"/>
                <a:gd name="connsiteX24" fmla="*/ 299085 w 633817"/>
                <a:gd name="connsiteY24" fmla="*/ 346249 h 523442"/>
                <a:gd name="connsiteX25" fmla="*/ 281940 w 633817"/>
                <a:gd name="connsiteY25" fmla="*/ 271954 h 523442"/>
                <a:gd name="connsiteX0" fmla="*/ 0 w 633817"/>
                <a:gd name="connsiteY0" fmla="*/ 335749 h 522467"/>
                <a:gd name="connsiteX1" fmla="*/ 125730 w 633817"/>
                <a:gd name="connsiteY1" fmla="*/ 137629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3817"/>
                <a:gd name="connsiteY0" fmla="*/ 335749 h 522467"/>
                <a:gd name="connsiteX1" fmla="*/ 120015 w 633817"/>
                <a:gd name="connsiteY1" fmla="*/ 135724 h 522467"/>
                <a:gd name="connsiteX2" fmla="*/ 205740 w 633817"/>
                <a:gd name="connsiteY2" fmla="*/ 59524 h 522467"/>
                <a:gd name="connsiteX3" fmla="*/ 356235 w 633817"/>
                <a:gd name="connsiteY3" fmla="*/ 8089 h 522467"/>
                <a:gd name="connsiteX4" fmla="*/ 489585 w 633817"/>
                <a:gd name="connsiteY4" fmla="*/ 6184 h 522467"/>
                <a:gd name="connsiteX5" fmla="*/ 577215 w 633817"/>
                <a:gd name="connsiteY5" fmla="*/ 67144 h 522467"/>
                <a:gd name="connsiteX6" fmla="*/ 626745 w 633817"/>
                <a:gd name="connsiteY6" fmla="*/ 158584 h 522467"/>
                <a:gd name="connsiteX7" fmla="*/ 628650 w 633817"/>
                <a:gd name="connsiteY7" fmla="*/ 291934 h 522467"/>
                <a:gd name="connsiteX8" fmla="*/ 581025 w 633817"/>
                <a:gd name="connsiteY8" fmla="*/ 406234 h 522467"/>
                <a:gd name="connsiteX9" fmla="*/ 489585 w 633817"/>
                <a:gd name="connsiteY9" fmla="*/ 480529 h 522467"/>
                <a:gd name="connsiteX10" fmla="*/ 346710 w 633817"/>
                <a:gd name="connsiteY10" fmla="*/ 522439 h 522467"/>
                <a:gd name="connsiteX11" fmla="*/ 194310 w 633817"/>
                <a:gd name="connsiteY11" fmla="*/ 474814 h 522467"/>
                <a:gd name="connsiteX12" fmla="*/ 133350 w 633817"/>
                <a:gd name="connsiteY12" fmla="*/ 366229 h 522467"/>
                <a:gd name="connsiteX13" fmla="*/ 135255 w 633817"/>
                <a:gd name="connsiteY13" fmla="*/ 261454 h 522467"/>
                <a:gd name="connsiteX14" fmla="*/ 175260 w 633817"/>
                <a:gd name="connsiteY14" fmla="*/ 198589 h 522467"/>
                <a:gd name="connsiteX15" fmla="*/ 238125 w 633817"/>
                <a:gd name="connsiteY15" fmla="*/ 158584 h 522467"/>
                <a:gd name="connsiteX16" fmla="*/ 300990 w 633817"/>
                <a:gd name="connsiteY16" fmla="*/ 137629 h 522467"/>
                <a:gd name="connsiteX17" fmla="*/ 381000 w 633817"/>
                <a:gd name="connsiteY17" fmla="*/ 133819 h 522467"/>
                <a:gd name="connsiteX18" fmla="*/ 436245 w 633817"/>
                <a:gd name="connsiteY18" fmla="*/ 160489 h 522467"/>
                <a:gd name="connsiteX19" fmla="*/ 481965 w 633817"/>
                <a:gd name="connsiteY19" fmla="*/ 211924 h 522467"/>
                <a:gd name="connsiteX20" fmla="*/ 504825 w 633817"/>
                <a:gd name="connsiteY20" fmla="*/ 286219 h 522467"/>
                <a:gd name="connsiteX21" fmla="*/ 472440 w 633817"/>
                <a:gd name="connsiteY21" fmla="*/ 337654 h 522467"/>
                <a:gd name="connsiteX22" fmla="*/ 392430 w 633817"/>
                <a:gd name="connsiteY22" fmla="*/ 381469 h 522467"/>
                <a:gd name="connsiteX23" fmla="*/ 340995 w 633817"/>
                <a:gd name="connsiteY23" fmla="*/ 381469 h 522467"/>
                <a:gd name="connsiteX24" fmla="*/ 299085 w 633817"/>
                <a:gd name="connsiteY24" fmla="*/ 345274 h 522467"/>
                <a:gd name="connsiteX25" fmla="*/ 281940 w 63381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52894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30007"/>
                <a:gd name="connsiteY0" fmla="*/ 362419 h 522467"/>
                <a:gd name="connsiteX1" fmla="*/ 116205 w 630007"/>
                <a:gd name="connsiteY1" fmla="*/ 135724 h 522467"/>
                <a:gd name="connsiteX2" fmla="*/ 201930 w 630007"/>
                <a:gd name="connsiteY2" fmla="*/ 59524 h 522467"/>
                <a:gd name="connsiteX3" fmla="*/ 352425 w 630007"/>
                <a:gd name="connsiteY3" fmla="*/ 8089 h 522467"/>
                <a:gd name="connsiteX4" fmla="*/ 485775 w 630007"/>
                <a:gd name="connsiteY4" fmla="*/ 6184 h 522467"/>
                <a:gd name="connsiteX5" fmla="*/ 573405 w 630007"/>
                <a:gd name="connsiteY5" fmla="*/ 67144 h 522467"/>
                <a:gd name="connsiteX6" fmla="*/ 622935 w 630007"/>
                <a:gd name="connsiteY6" fmla="*/ 158584 h 522467"/>
                <a:gd name="connsiteX7" fmla="*/ 624840 w 630007"/>
                <a:gd name="connsiteY7" fmla="*/ 291934 h 522467"/>
                <a:gd name="connsiteX8" fmla="*/ 577215 w 630007"/>
                <a:gd name="connsiteY8" fmla="*/ 406234 h 522467"/>
                <a:gd name="connsiteX9" fmla="*/ 485775 w 630007"/>
                <a:gd name="connsiteY9" fmla="*/ 480529 h 522467"/>
                <a:gd name="connsiteX10" fmla="*/ 342900 w 630007"/>
                <a:gd name="connsiteY10" fmla="*/ 522439 h 522467"/>
                <a:gd name="connsiteX11" fmla="*/ 190500 w 630007"/>
                <a:gd name="connsiteY11" fmla="*/ 474814 h 522467"/>
                <a:gd name="connsiteX12" fmla="*/ 129540 w 630007"/>
                <a:gd name="connsiteY12" fmla="*/ 366229 h 522467"/>
                <a:gd name="connsiteX13" fmla="*/ 131445 w 630007"/>
                <a:gd name="connsiteY13" fmla="*/ 261454 h 522467"/>
                <a:gd name="connsiteX14" fmla="*/ 171450 w 630007"/>
                <a:gd name="connsiteY14" fmla="*/ 198589 h 522467"/>
                <a:gd name="connsiteX15" fmla="*/ 234315 w 630007"/>
                <a:gd name="connsiteY15" fmla="*/ 158584 h 522467"/>
                <a:gd name="connsiteX16" fmla="*/ 297180 w 630007"/>
                <a:gd name="connsiteY16" fmla="*/ 137629 h 522467"/>
                <a:gd name="connsiteX17" fmla="*/ 377190 w 630007"/>
                <a:gd name="connsiteY17" fmla="*/ 133819 h 522467"/>
                <a:gd name="connsiteX18" fmla="*/ 432435 w 630007"/>
                <a:gd name="connsiteY18" fmla="*/ 160489 h 522467"/>
                <a:gd name="connsiteX19" fmla="*/ 478155 w 630007"/>
                <a:gd name="connsiteY19" fmla="*/ 211924 h 522467"/>
                <a:gd name="connsiteX20" fmla="*/ 501015 w 630007"/>
                <a:gd name="connsiteY20" fmla="*/ 286219 h 522467"/>
                <a:gd name="connsiteX21" fmla="*/ 468630 w 630007"/>
                <a:gd name="connsiteY21" fmla="*/ 337654 h 522467"/>
                <a:gd name="connsiteX22" fmla="*/ 388620 w 630007"/>
                <a:gd name="connsiteY22" fmla="*/ 381469 h 522467"/>
                <a:gd name="connsiteX23" fmla="*/ 337185 w 630007"/>
                <a:gd name="connsiteY23" fmla="*/ 381469 h 522467"/>
                <a:gd name="connsiteX24" fmla="*/ 295275 w 630007"/>
                <a:gd name="connsiteY24" fmla="*/ 345274 h 522467"/>
                <a:gd name="connsiteX25" fmla="*/ 278130 w 630007"/>
                <a:gd name="connsiteY25" fmla="*/ 270979 h 522467"/>
                <a:gd name="connsiteX0" fmla="*/ 0 w 645247"/>
                <a:gd name="connsiteY0" fmla="*/ 511009 h 522467"/>
                <a:gd name="connsiteX1" fmla="*/ 131445 w 645247"/>
                <a:gd name="connsiteY1" fmla="*/ 135724 h 522467"/>
                <a:gd name="connsiteX2" fmla="*/ 217170 w 645247"/>
                <a:gd name="connsiteY2" fmla="*/ 59524 h 522467"/>
                <a:gd name="connsiteX3" fmla="*/ 367665 w 645247"/>
                <a:gd name="connsiteY3" fmla="*/ 8089 h 522467"/>
                <a:gd name="connsiteX4" fmla="*/ 501015 w 645247"/>
                <a:gd name="connsiteY4" fmla="*/ 6184 h 522467"/>
                <a:gd name="connsiteX5" fmla="*/ 588645 w 645247"/>
                <a:gd name="connsiteY5" fmla="*/ 67144 h 522467"/>
                <a:gd name="connsiteX6" fmla="*/ 638175 w 645247"/>
                <a:gd name="connsiteY6" fmla="*/ 158584 h 522467"/>
                <a:gd name="connsiteX7" fmla="*/ 640080 w 645247"/>
                <a:gd name="connsiteY7" fmla="*/ 291934 h 522467"/>
                <a:gd name="connsiteX8" fmla="*/ 592455 w 645247"/>
                <a:gd name="connsiteY8" fmla="*/ 406234 h 522467"/>
                <a:gd name="connsiteX9" fmla="*/ 501015 w 645247"/>
                <a:gd name="connsiteY9" fmla="*/ 480529 h 522467"/>
                <a:gd name="connsiteX10" fmla="*/ 358140 w 645247"/>
                <a:gd name="connsiteY10" fmla="*/ 522439 h 522467"/>
                <a:gd name="connsiteX11" fmla="*/ 205740 w 645247"/>
                <a:gd name="connsiteY11" fmla="*/ 474814 h 522467"/>
                <a:gd name="connsiteX12" fmla="*/ 144780 w 645247"/>
                <a:gd name="connsiteY12" fmla="*/ 366229 h 522467"/>
                <a:gd name="connsiteX13" fmla="*/ 146685 w 645247"/>
                <a:gd name="connsiteY13" fmla="*/ 261454 h 522467"/>
                <a:gd name="connsiteX14" fmla="*/ 186690 w 645247"/>
                <a:gd name="connsiteY14" fmla="*/ 198589 h 522467"/>
                <a:gd name="connsiteX15" fmla="*/ 249555 w 645247"/>
                <a:gd name="connsiteY15" fmla="*/ 158584 h 522467"/>
                <a:gd name="connsiteX16" fmla="*/ 312420 w 645247"/>
                <a:gd name="connsiteY16" fmla="*/ 137629 h 522467"/>
                <a:gd name="connsiteX17" fmla="*/ 392430 w 645247"/>
                <a:gd name="connsiteY17" fmla="*/ 133819 h 522467"/>
                <a:gd name="connsiteX18" fmla="*/ 447675 w 645247"/>
                <a:gd name="connsiteY18" fmla="*/ 160489 h 522467"/>
                <a:gd name="connsiteX19" fmla="*/ 493395 w 645247"/>
                <a:gd name="connsiteY19" fmla="*/ 211924 h 522467"/>
                <a:gd name="connsiteX20" fmla="*/ 516255 w 645247"/>
                <a:gd name="connsiteY20" fmla="*/ 286219 h 522467"/>
                <a:gd name="connsiteX21" fmla="*/ 483870 w 645247"/>
                <a:gd name="connsiteY21" fmla="*/ 337654 h 522467"/>
                <a:gd name="connsiteX22" fmla="*/ 403860 w 645247"/>
                <a:gd name="connsiteY22" fmla="*/ 381469 h 522467"/>
                <a:gd name="connsiteX23" fmla="*/ 352425 w 645247"/>
                <a:gd name="connsiteY23" fmla="*/ 381469 h 522467"/>
                <a:gd name="connsiteX24" fmla="*/ 310515 w 645247"/>
                <a:gd name="connsiteY24" fmla="*/ 345274 h 522467"/>
                <a:gd name="connsiteX25" fmla="*/ 293370 w 645247"/>
                <a:gd name="connsiteY25" fmla="*/ 270979 h 522467"/>
                <a:gd name="connsiteX0" fmla="*/ 1032 w 646279"/>
                <a:gd name="connsiteY0" fmla="*/ 511009 h 522467"/>
                <a:gd name="connsiteX1" fmla="*/ 132477 w 646279"/>
                <a:gd name="connsiteY1" fmla="*/ 135724 h 522467"/>
                <a:gd name="connsiteX2" fmla="*/ 218202 w 646279"/>
                <a:gd name="connsiteY2" fmla="*/ 59524 h 522467"/>
                <a:gd name="connsiteX3" fmla="*/ 368697 w 646279"/>
                <a:gd name="connsiteY3" fmla="*/ 8089 h 522467"/>
                <a:gd name="connsiteX4" fmla="*/ 502047 w 646279"/>
                <a:gd name="connsiteY4" fmla="*/ 6184 h 522467"/>
                <a:gd name="connsiteX5" fmla="*/ 589677 w 646279"/>
                <a:gd name="connsiteY5" fmla="*/ 67144 h 522467"/>
                <a:gd name="connsiteX6" fmla="*/ 639207 w 646279"/>
                <a:gd name="connsiteY6" fmla="*/ 158584 h 522467"/>
                <a:gd name="connsiteX7" fmla="*/ 641112 w 646279"/>
                <a:gd name="connsiteY7" fmla="*/ 291934 h 522467"/>
                <a:gd name="connsiteX8" fmla="*/ 593487 w 646279"/>
                <a:gd name="connsiteY8" fmla="*/ 406234 h 522467"/>
                <a:gd name="connsiteX9" fmla="*/ 502047 w 646279"/>
                <a:gd name="connsiteY9" fmla="*/ 480529 h 522467"/>
                <a:gd name="connsiteX10" fmla="*/ 359172 w 646279"/>
                <a:gd name="connsiteY10" fmla="*/ 522439 h 522467"/>
                <a:gd name="connsiteX11" fmla="*/ 206772 w 646279"/>
                <a:gd name="connsiteY11" fmla="*/ 474814 h 522467"/>
                <a:gd name="connsiteX12" fmla="*/ 145812 w 646279"/>
                <a:gd name="connsiteY12" fmla="*/ 366229 h 522467"/>
                <a:gd name="connsiteX13" fmla="*/ 147717 w 646279"/>
                <a:gd name="connsiteY13" fmla="*/ 261454 h 522467"/>
                <a:gd name="connsiteX14" fmla="*/ 187722 w 646279"/>
                <a:gd name="connsiteY14" fmla="*/ 198589 h 522467"/>
                <a:gd name="connsiteX15" fmla="*/ 250587 w 646279"/>
                <a:gd name="connsiteY15" fmla="*/ 158584 h 522467"/>
                <a:gd name="connsiteX16" fmla="*/ 313452 w 646279"/>
                <a:gd name="connsiteY16" fmla="*/ 137629 h 522467"/>
                <a:gd name="connsiteX17" fmla="*/ 393462 w 646279"/>
                <a:gd name="connsiteY17" fmla="*/ 133819 h 522467"/>
                <a:gd name="connsiteX18" fmla="*/ 448707 w 646279"/>
                <a:gd name="connsiteY18" fmla="*/ 160489 h 522467"/>
                <a:gd name="connsiteX19" fmla="*/ 494427 w 646279"/>
                <a:gd name="connsiteY19" fmla="*/ 211924 h 522467"/>
                <a:gd name="connsiteX20" fmla="*/ 517287 w 646279"/>
                <a:gd name="connsiteY20" fmla="*/ 286219 h 522467"/>
                <a:gd name="connsiteX21" fmla="*/ 484902 w 646279"/>
                <a:gd name="connsiteY21" fmla="*/ 337654 h 522467"/>
                <a:gd name="connsiteX22" fmla="*/ 404892 w 646279"/>
                <a:gd name="connsiteY22" fmla="*/ 381469 h 522467"/>
                <a:gd name="connsiteX23" fmla="*/ 353457 w 646279"/>
                <a:gd name="connsiteY23" fmla="*/ 381469 h 522467"/>
                <a:gd name="connsiteX24" fmla="*/ 311547 w 646279"/>
                <a:gd name="connsiteY24" fmla="*/ 345274 h 522467"/>
                <a:gd name="connsiteX25" fmla="*/ 294402 w 646279"/>
                <a:gd name="connsiteY25" fmla="*/ 270979 h 522467"/>
                <a:gd name="connsiteX0" fmla="*/ 1498 w 602930"/>
                <a:gd name="connsiteY0" fmla="*/ 511009 h 522467"/>
                <a:gd name="connsiteX1" fmla="*/ 89128 w 602930"/>
                <a:gd name="connsiteY1" fmla="*/ 135724 h 522467"/>
                <a:gd name="connsiteX2" fmla="*/ 174853 w 602930"/>
                <a:gd name="connsiteY2" fmla="*/ 59524 h 522467"/>
                <a:gd name="connsiteX3" fmla="*/ 325348 w 602930"/>
                <a:gd name="connsiteY3" fmla="*/ 8089 h 522467"/>
                <a:gd name="connsiteX4" fmla="*/ 458698 w 602930"/>
                <a:gd name="connsiteY4" fmla="*/ 6184 h 522467"/>
                <a:gd name="connsiteX5" fmla="*/ 546328 w 602930"/>
                <a:gd name="connsiteY5" fmla="*/ 67144 h 522467"/>
                <a:gd name="connsiteX6" fmla="*/ 595858 w 602930"/>
                <a:gd name="connsiteY6" fmla="*/ 158584 h 522467"/>
                <a:gd name="connsiteX7" fmla="*/ 597763 w 602930"/>
                <a:gd name="connsiteY7" fmla="*/ 291934 h 522467"/>
                <a:gd name="connsiteX8" fmla="*/ 550138 w 602930"/>
                <a:gd name="connsiteY8" fmla="*/ 406234 h 522467"/>
                <a:gd name="connsiteX9" fmla="*/ 458698 w 602930"/>
                <a:gd name="connsiteY9" fmla="*/ 480529 h 522467"/>
                <a:gd name="connsiteX10" fmla="*/ 315823 w 602930"/>
                <a:gd name="connsiteY10" fmla="*/ 522439 h 522467"/>
                <a:gd name="connsiteX11" fmla="*/ 163423 w 602930"/>
                <a:gd name="connsiteY11" fmla="*/ 474814 h 522467"/>
                <a:gd name="connsiteX12" fmla="*/ 102463 w 602930"/>
                <a:gd name="connsiteY12" fmla="*/ 366229 h 522467"/>
                <a:gd name="connsiteX13" fmla="*/ 104368 w 602930"/>
                <a:gd name="connsiteY13" fmla="*/ 261454 h 522467"/>
                <a:gd name="connsiteX14" fmla="*/ 144373 w 602930"/>
                <a:gd name="connsiteY14" fmla="*/ 198589 h 522467"/>
                <a:gd name="connsiteX15" fmla="*/ 207238 w 602930"/>
                <a:gd name="connsiteY15" fmla="*/ 158584 h 522467"/>
                <a:gd name="connsiteX16" fmla="*/ 270103 w 602930"/>
                <a:gd name="connsiteY16" fmla="*/ 137629 h 522467"/>
                <a:gd name="connsiteX17" fmla="*/ 350113 w 602930"/>
                <a:gd name="connsiteY17" fmla="*/ 133819 h 522467"/>
                <a:gd name="connsiteX18" fmla="*/ 405358 w 602930"/>
                <a:gd name="connsiteY18" fmla="*/ 160489 h 522467"/>
                <a:gd name="connsiteX19" fmla="*/ 451078 w 602930"/>
                <a:gd name="connsiteY19" fmla="*/ 211924 h 522467"/>
                <a:gd name="connsiteX20" fmla="*/ 473938 w 602930"/>
                <a:gd name="connsiteY20" fmla="*/ 286219 h 522467"/>
                <a:gd name="connsiteX21" fmla="*/ 441553 w 602930"/>
                <a:gd name="connsiteY21" fmla="*/ 337654 h 522467"/>
                <a:gd name="connsiteX22" fmla="*/ 361543 w 602930"/>
                <a:gd name="connsiteY22" fmla="*/ 381469 h 522467"/>
                <a:gd name="connsiteX23" fmla="*/ 310108 w 602930"/>
                <a:gd name="connsiteY23" fmla="*/ 381469 h 522467"/>
                <a:gd name="connsiteX24" fmla="*/ 268198 w 602930"/>
                <a:gd name="connsiteY24" fmla="*/ 345274 h 522467"/>
                <a:gd name="connsiteX25" fmla="*/ 251053 w 602930"/>
                <a:gd name="connsiteY25" fmla="*/ 270979 h 522467"/>
                <a:gd name="connsiteX0" fmla="*/ 5039 w 606471"/>
                <a:gd name="connsiteY0" fmla="*/ 511009 h 522467"/>
                <a:gd name="connsiteX1" fmla="*/ 6944 w 606471"/>
                <a:gd name="connsiteY1" fmla="*/ 457668 h 522467"/>
                <a:gd name="connsiteX2" fmla="*/ 92669 w 606471"/>
                <a:gd name="connsiteY2" fmla="*/ 135724 h 522467"/>
                <a:gd name="connsiteX3" fmla="*/ 178394 w 606471"/>
                <a:gd name="connsiteY3" fmla="*/ 59524 h 522467"/>
                <a:gd name="connsiteX4" fmla="*/ 328889 w 606471"/>
                <a:gd name="connsiteY4" fmla="*/ 8089 h 522467"/>
                <a:gd name="connsiteX5" fmla="*/ 462239 w 606471"/>
                <a:gd name="connsiteY5" fmla="*/ 6184 h 522467"/>
                <a:gd name="connsiteX6" fmla="*/ 549869 w 606471"/>
                <a:gd name="connsiteY6" fmla="*/ 67144 h 522467"/>
                <a:gd name="connsiteX7" fmla="*/ 599399 w 606471"/>
                <a:gd name="connsiteY7" fmla="*/ 158584 h 522467"/>
                <a:gd name="connsiteX8" fmla="*/ 601304 w 606471"/>
                <a:gd name="connsiteY8" fmla="*/ 291934 h 522467"/>
                <a:gd name="connsiteX9" fmla="*/ 553679 w 606471"/>
                <a:gd name="connsiteY9" fmla="*/ 406234 h 522467"/>
                <a:gd name="connsiteX10" fmla="*/ 462239 w 606471"/>
                <a:gd name="connsiteY10" fmla="*/ 480529 h 522467"/>
                <a:gd name="connsiteX11" fmla="*/ 319364 w 606471"/>
                <a:gd name="connsiteY11" fmla="*/ 522439 h 522467"/>
                <a:gd name="connsiteX12" fmla="*/ 166964 w 606471"/>
                <a:gd name="connsiteY12" fmla="*/ 474814 h 522467"/>
                <a:gd name="connsiteX13" fmla="*/ 106004 w 606471"/>
                <a:gd name="connsiteY13" fmla="*/ 366229 h 522467"/>
                <a:gd name="connsiteX14" fmla="*/ 107909 w 606471"/>
                <a:gd name="connsiteY14" fmla="*/ 261454 h 522467"/>
                <a:gd name="connsiteX15" fmla="*/ 147914 w 606471"/>
                <a:gd name="connsiteY15" fmla="*/ 198589 h 522467"/>
                <a:gd name="connsiteX16" fmla="*/ 210779 w 606471"/>
                <a:gd name="connsiteY16" fmla="*/ 158584 h 522467"/>
                <a:gd name="connsiteX17" fmla="*/ 273644 w 606471"/>
                <a:gd name="connsiteY17" fmla="*/ 137629 h 522467"/>
                <a:gd name="connsiteX18" fmla="*/ 353654 w 606471"/>
                <a:gd name="connsiteY18" fmla="*/ 133819 h 522467"/>
                <a:gd name="connsiteX19" fmla="*/ 408899 w 606471"/>
                <a:gd name="connsiteY19" fmla="*/ 160489 h 522467"/>
                <a:gd name="connsiteX20" fmla="*/ 454619 w 606471"/>
                <a:gd name="connsiteY20" fmla="*/ 211924 h 522467"/>
                <a:gd name="connsiteX21" fmla="*/ 477479 w 606471"/>
                <a:gd name="connsiteY21" fmla="*/ 286219 h 522467"/>
                <a:gd name="connsiteX22" fmla="*/ 445094 w 606471"/>
                <a:gd name="connsiteY22" fmla="*/ 337654 h 522467"/>
                <a:gd name="connsiteX23" fmla="*/ 365084 w 606471"/>
                <a:gd name="connsiteY23" fmla="*/ 381469 h 522467"/>
                <a:gd name="connsiteX24" fmla="*/ 313649 w 606471"/>
                <a:gd name="connsiteY24" fmla="*/ 381469 h 522467"/>
                <a:gd name="connsiteX25" fmla="*/ 271739 w 606471"/>
                <a:gd name="connsiteY25" fmla="*/ 345274 h 522467"/>
                <a:gd name="connsiteX26" fmla="*/ 254594 w 606471"/>
                <a:gd name="connsiteY26" fmla="*/ 270979 h 522467"/>
                <a:gd name="connsiteX0" fmla="*/ 10564 w 611996"/>
                <a:gd name="connsiteY0" fmla="*/ 511009 h 522467"/>
                <a:gd name="connsiteX1" fmla="*/ 12469 w 611996"/>
                <a:gd name="connsiteY1" fmla="*/ 457668 h 522467"/>
                <a:gd name="connsiteX2" fmla="*/ 98194 w 611996"/>
                <a:gd name="connsiteY2" fmla="*/ 135724 h 522467"/>
                <a:gd name="connsiteX3" fmla="*/ 183919 w 611996"/>
                <a:gd name="connsiteY3" fmla="*/ 59524 h 522467"/>
                <a:gd name="connsiteX4" fmla="*/ 334414 w 611996"/>
                <a:gd name="connsiteY4" fmla="*/ 8089 h 522467"/>
                <a:gd name="connsiteX5" fmla="*/ 467764 w 611996"/>
                <a:gd name="connsiteY5" fmla="*/ 6184 h 522467"/>
                <a:gd name="connsiteX6" fmla="*/ 555394 w 611996"/>
                <a:gd name="connsiteY6" fmla="*/ 67144 h 522467"/>
                <a:gd name="connsiteX7" fmla="*/ 604924 w 611996"/>
                <a:gd name="connsiteY7" fmla="*/ 158584 h 522467"/>
                <a:gd name="connsiteX8" fmla="*/ 606829 w 611996"/>
                <a:gd name="connsiteY8" fmla="*/ 291934 h 522467"/>
                <a:gd name="connsiteX9" fmla="*/ 559204 w 611996"/>
                <a:gd name="connsiteY9" fmla="*/ 406234 h 522467"/>
                <a:gd name="connsiteX10" fmla="*/ 467764 w 611996"/>
                <a:gd name="connsiteY10" fmla="*/ 480529 h 522467"/>
                <a:gd name="connsiteX11" fmla="*/ 324889 w 611996"/>
                <a:gd name="connsiteY11" fmla="*/ 522439 h 522467"/>
                <a:gd name="connsiteX12" fmla="*/ 172489 w 611996"/>
                <a:gd name="connsiteY12" fmla="*/ 474814 h 522467"/>
                <a:gd name="connsiteX13" fmla="*/ 111529 w 611996"/>
                <a:gd name="connsiteY13" fmla="*/ 366229 h 522467"/>
                <a:gd name="connsiteX14" fmla="*/ 113434 w 611996"/>
                <a:gd name="connsiteY14" fmla="*/ 261454 h 522467"/>
                <a:gd name="connsiteX15" fmla="*/ 153439 w 611996"/>
                <a:gd name="connsiteY15" fmla="*/ 198589 h 522467"/>
                <a:gd name="connsiteX16" fmla="*/ 216304 w 611996"/>
                <a:gd name="connsiteY16" fmla="*/ 158584 h 522467"/>
                <a:gd name="connsiteX17" fmla="*/ 279169 w 611996"/>
                <a:gd name="connsiteY17" fmla="*/ 137629 h 522467"/>
                <a:gd name="connsiteX18" fmla="*/ 359179 w 611996"/>
                <a:gd name="connsiteY18" fmla="*/ 133819 h 522467"/>
                <a:gd name="connsiteX19" fmla="*/ 414424 w 611996"/>
                <a:gd name="connsiteY19" fmla="*/ 160489 h 522467"/>
                <a:gd name="connsiteX20" fmla="*/ 460144 w 611996"/>
                <a:gd name="connsiteY20" fmla="*/ 211924 h 522467"/>
                <a:gd name="connsiteX21" fmla="*/ 483004 w 611996"/>
                <a:gd name="connsiteY21" fmla="*/ 286219 h 522467"/>
                <a:gd name="connsiteX22" fmla="*/ 450619 w 611996"/>
                <a:gd name="connsiteY22" fmla="*/ 337654 h 522467"/>
                <a:gd name="connsiteX23" fmla="*/ 370609 w 611996"/>
                <a:gd name="connsiteY23" fmla="*/ 381469 h 522467"/>
                <a:gd name="connsiteX24" fmla="*/ 319174 w 611996"/>
                <a:gd name="connsiteY24" fmla="*/ 381469 h 522467"/>
                <a:gd name="connsiteX25" fmla="*/ 277264 w 611996"/>
                <a:gd name="connsiteY25" fmla="*/ 345274 h 522467"/>
                <a:gd name="connsiteX26" fmla="*/ 260119 w 611996"/>
                <a:gd name="connsiteY26" fmla="*/ 270979 h 522467"/>
                <a:gd name="connsiteX0" fmla="*/ 69619 w 611996"/>
                <a:gd name="connsiteY0" fmla="*/ 596734 h 596734"/>
                <a:gd name="connsiteX1" fmla="*/ 12469 w 611996"/>
                <a:gd name="connsiteY1" fmla="*/ 457668 h 596734"/>
                <a:gd name="connsiteX2" fmla="*/ 98194 w 611996"/>
                <a:gd name="connsiteY2" fmla="*/ 135724 h 596734"/>
                <a:gd name="connsiteX3" fmla="*/ 183919 w 611996"/>
                <a:gd name="connsiteY3" fmla="*/ 59524 h 596734"/>
                <a:gd name="connsiteX4" fmla="*/ 334414 w 611996"/>
                <a:gd name="connsiteY4" fmla="*/ 8089 h 596734"/>
                <a:gd name="connsiteX5" fmla="*/ 467764 w 611996"/>
                <a:gd name="connsiteY5" fmla="*/ 6184 h 596734"/>
                <a:gd name="connsiteX6" fmla="*/ 555394 w 611996"/>
                <a:gd name="connsiteY6" fmla="*/ 67144 h 596734"/>
                <a:gd name="connsiteX7" fmla="*/ 604924 w 611996"/>
                <a:gd name="connsiteY7" fmla="*/ 158584 h 596734"/>
                <a:gd name="connsiteX8" fmla="*/ 606829 w 611996"/>
                <a:gd name="connsiteY8" fmla="*/ 291934 h 596734"/>
                <a:gd name="connsiteX9" fmla="*/ 559204 w 611996"/>
                <a:gd name="connsiteY9" fmla="*/ 406234 h 596734"/>
                <a:gd name="connsiteX10" fmla="*/ 467764 w 611996"/>
                <a:gd name="connsiteY10" fmla="*/ 480529 h 596734"/>
                <a:gd name="connsiteX11" fmla="*/ 324889 w 611996"/>
                <a:gd name="connsiteY11" fmla="*/ 522439 h 596734"/>
                <a:gd name="connsiteX12" fmla="*/ 172489 w 611996"/>
                <a:gd name="connsiteY12" fmla="*/ 474814 h 596734"/>
                <a:gd name="connsiteX13" fmla="*/ 111529 w 611996"/>
                <a:gd name="connsiteY13" fmla="*/ 366229 h 596734"/>
                <a:gd name="connsiteX14" fmla="*/ 113434 w 611996"/>
                <a:gd name="connsiteY14" fmla="*/ 261454 h 596734"/>
                <a:gd name="connsiteX15" fmla="*/ 153439 w 611996"/>
                <a:gd name="connsiteY15" fmla="*/ 198589 h 596734"/>
                <a:gd name="connsiteX16" fmla="*/ 216304 w 611996"/>
                <a:gd name="connsiteY16" fmla="*/ 158584 h 596734"/>
                <a:gd name="connsiteX17" fmla="*/ 279169 w 611996"/>
                <a:gd name="connsiteY17" fmla="*/ 137629 h 596734"/>
                <a:gd name="connsiteX18" fmla="*/ 359179 w 611996"/>
                <a:gd name="connsiteY18" fmla="*/ 133819 h 596734"/>
                <a:gd name="connsiteX19" fmla="*/ 414424 w 611996"/>
                <a:gd name="connsiteY19" fmla="*/ 160489 h 596734"/>
                <a:gd name="connsiteX20" fmla="*/ 460144 w 611996"/>
                <a:gd name="connsiteY20" fmla="*/ 211924 h 596734"/>
                <a:gd name="connsiteX21" fmla="*/ 483004 w 611996"/>
                <a:gd name="connsiteY21" fmla="*/ 286219 h 596734"/>
                <a:gd name="connsiteX22" fmla="*/ 450619 w 611996"/>
                <a:gd name="connsiteY22" fmla="*/ 337654 h 596734"/>
                <a:gd name="connsiteX23" fmla="*/ 370609 w 611996"/>
                <a:gd name="connsiteY23" fmla="*/ 381469 h 596734"/>
                <a:gd name="connsiteX24" fmla="*/ 319174 w 611996"/>
                <a:gd name="connsiteY24" fmla="*/ 381469 h 596734"/>
                <a:gd name="connsiteX25" fmla="*/ 277264 w 611996"/>
                <a:gd name="connsiteY25" fmla="*/ 345274 h 596734"/>
                <a:gd name="connsiteX26" fmla="*/ 260119 w 611996"/>
                <a:gd name="connsiteY26" fmla="*/ 270979 h 596734"/>
                <a:gd name="connsiteX0" fmla="*/ 90994 w 633371"/>
                <a:gd name="connsiteY0" fmla="*/ 596734 h 596734"/>
                <a:gd name="connsiteX1" fmla="*/ 10984 w 633371"/>
                <a:gd name="connsiteY1" fmla="*/ 467193 h 596734"/>
                <a:gd name="connsiteX2" fmla="*/ 119569 w 633371"/>
                <a:gd name="connsiteY2" fmla="*/ 135724 h 596734"/>
                <a:gd name="connsiteX3" fmla="*/ 205294 w 633371"/>
                <a:gd name="connsiteY3" fmla="*/ 59524 h 596734"/>
                <a:gd name="connsiteX4" fmla="*/ 355789 w 633371"/>
                <a:gd name="connsiteY4" fmla="*/ 8089 h 596734"/>
                <a:gd name="connsiteX5" fmla="*/ 489139 w 633371"/>
                <a:gd name="connsiteY5" fmla="*/ 6184 h 596734"/>
                <a:gd name="connsiteX6" fmla="*/ 576769 w 633371"/>
                <a:gd name="connsiteY6" fmla="*/ 67144 h 596734"/>
                <a:gd name="connsiteX7" fmla="*/ 626299 w 633371"/>
                <a:gd name="connsiteY7" fmla="*/ 158584 h 596734"/>
                <a:gd name="connsiteX8" fmla="*/ 628204 w 633371"/>
                <a:gd name="connsiteY8" fmla="*/ 291934 h 596734"/>
                <a:gd name="connsiteX9" fmla="*/ 580579 w 633371"/>
                <a:gd name="connsiteY9" fmla="*/ 406234 h 596734"/>
                <a:gd name="connsiteX10" fmla="*/ 489139 w 633371"/>
                <a:gd name="connsiteY10" fmla="*/ 480529 h 596734"/>
                <a:gd name="connsiteX11" fmla="*/ 346264 w 633371"/>
                <a:gd name="connsiteY11" fmla="*/ 522439 h 596734"/>
                <a:gd name="connsiteX12" fmla="*/ 193864 w 633371"/>
                <a:gd name="connsiteY12" fmla="*/ 474814 h 596734"/>
                <a:gd name="connsiteX13" fmla="*/ 132904 w 633371"/>
                <a:gd name="connsiteY13" fmla="*/ 366229 h 596734"/>
                <a:gd name="connsiteX14" fmla="*/ 134809 w 633371"/>
                <a:gd name="connsiteY14" fmla="*/ 261454 h 596734"/>
                <a:gd name="connsiteX15" fmla="*/ 174814 w 633371"/>
                <a:gd name="connsiteY15" fmla="*/ 198589 h 596734"/>
                <a:gd name="connsiteX16" fmla="*/ 237679 w 633371"/>
                <a:gd name="connsiteY16" fmla="*/ 158584 h 596734"/>
                <a:gd name="connsiteX17" fmla="*/ 300544 w 633371"/>
                <a:gd name="connsiteY17" fmla="*/ 137629 h 596734"/>
                <a:gd name="connsiteX18" fmla="*/ 380554 w 633371"/>
                <a:gd name="connsiteY18" fmla="*/ 133819 h 596734"/>
                <a:gd name="connsiteX19" fmla="*/ 435799 w 633371"/>
                <a:gd name="connsiteY19" fmla="*/ 160489 h 596734"/>
                <a:gd name="connsiteX20" fmla="*/ 481519 w 633371"/>
                <a:gd name="connsiteY20" fmla="*/ 211924 h 596734"/>
                <a:gd name="connsiteX21" fmla="*/ 504379 w 633371"/>
                <a:gd name="connsiteY21" fmla="*/ 286219 h 596734"/>
                <a:gd name="connsiteX22" fmla="*/ 471994 w 633371"/>
                <a:gd name="connsiteY22" fmla="*/ 337654 h 596734"/>
                <a:gd name="connsiteX23" fmla="*/ 391984 w 633371"/>
                <a:gd name="connsiteY23" fmla="*/ 381469 h 596734"/>
                <a:gd name="connsiteX24" fmla="*/ 340549 w 633371"/>
                <a:gd name="connsiteY24" fmla="*/ 381469 h 596734"/>
                <a:gd name="connsiteX25" fmla="*/ 298639 w 633371"/>
                <a:gd name="connsiteY25" fmla="*/ 345274 h 596734"/>
                <a:gd name="connsiteX26" fmla="*/ 281494 w 633371"/>
                <a:gd name="connsiteY26" fmla="*/ 270979 h 596734"/>
                <a:gd name="connsiteX0" fmla="*/ 190054 w 633371"/>
                <a:gd name="connsiteY0" fmla="*/ 636739 h 636739"/>
                <a:gd name="connsiteX1" fmla="*/ 10984 w 633371"/>
                <a:gd name="connsiteY1" fmla="*/ 467193 h 636739"/>
                <a:gd name="connsiteX2" fmla="*/ 119569 w 633371"/>
                <a:gd name="connsiteY2" fmla="*/ 135724 h 636739"/>
                <a:gd name="connsiteX3" fmla="*/ 205294 w 633371"/>
                <a:gd name="connsiteY3" fmla="*/ 59524 h 636739"/>
                <a:gd name="connsiteX4" fmla="*/ 355789 w 633371"/>
                <a:gd name="connsiteY4" fmla="*/ 8089 h 636739"/>
                <a:gd name="connsiteX5" fmla="*/ 489139 w 633371"/>
                <a:gd name="connsiteY5" fmla="*/ 6184 h 636739"/>
                <a:gd name="connsiteX6" fmla="*/ 576769 w 633371"/>
                <a:gd name="connsiteY6" fmla="*/ 67144 h 636739"/>
                <a:gd name="connsiteX7" fmla="*/ 626299 w 633371"/>
                <a:gd name="connsiteY7" fmla="*/ 158584 h 636739"/>
                <a:gd name="connsiteX8" fmla="*/ 628204 w 633371"/>
                <a:gd name="connsiteY8" fmla="*/ 291934 h 636739"/>
                <a:gd name="connsiteX9" fmla="*/ 580579 w 633371"/>
                <a:gd name="connsiteY9" fmla="*/ 406234 h 636739"/>
                <a:gd name="connsiteX10" fmla="*/ 489139 w 633371"/>
                <a:gd name="connsiteY10" fmla="*/ 480529 h 636739"/>
                <a:gd name="connsiteX11" fmla="*/ 346264 w 633371"/>
                <a:gd name="connsiteY11" fmla="*/ 522439 h 636739"/>
                <a:gd name="connsiteX12" fmla="*/ 193864 w 633371"/>
                <a:gd name="connsiteY12" fmla="*/ 474814 h 636739"/>
                <a:gd name="connsiteX13" fmla="*/ 132904 w 633371"/>
                <a:gd name="connsiteY13" fmla="*/ 366229 h 636739"/>
                <a:gd name="connsiteX14" fmla="*/ 134809 w 633371"/>
                <a:gd name="connsiteY14" fmla="*/ 261454 h 636739"/>
                <a:gd name="connsiteX15" fmla="*/ 174814 w 633371"/>
                <a:gd name="connsiteY15" fmla="*/ 198589 h 636739"/>
                <a:gd name="connsiteX16" fmla="*/ 237679 w 633371"/>
                <a:gd name="connsiteY16" fmla="*/ 158584 h 636739"/>
                <a:gd name="connsiteX17" fmla="*/ 300544 w 633371"/>
                <a:gd name="connsiteY17" fmla="*/ 137629 h 636739"/>
                <a:gd name="connsiteX18" fmla="*/ 380554 w 633371"/>
                <a:gd name="connsiteY18" fmla="*/ 133819 h 636739"/>
                <a:gd name="connsiteX19" fmla="*/ 435799 w 633371"/>
                <a:gd name="connsiteY19" fmla="*/ 160489 h 636739"/>
                <a:gd name="connsiteX20" fmla="*/ 481519 w 633371"/>
                <a:gd name="connsiteY20" fmla="*/ 211924 h 636739"/>
                <a:gd name="connsiteX21" fmla="*/ 504379 w 633371"/>
                <a:gd name="connsiteY21" fmla="*/ 286219 h 636739"/>
                <a:gd name="connsiteX22" fmla="*/ 471994 w 633371"/>
                <a:gd name="connsiteY22" fmla="*/ 337654 h 636739"/>
                <a:gd name="connsiteX23" fmla="*/ 391984 w 633371"/>
                <a:gd name="connsiteY23" fmla="*/ 381469 h 636739"/>
                <a:gd name="connsiteX24" fmla="*/ 340549 w 633371"/>
                <a:gd name="connsiteY24" fmla="*/ 381469 h 636739"/>
                <a:gd name="connsiteX25" fmla="*/ 298639 w 633371"/>
                <a:gd name="connsiteY25" fmla="*/ 345274 h 636739"/>
                <a:gd name="connsiteX26" fmla="*/ 281494 w 633371"/>
                <a:gd name="connsiteY26" fmla="*/ 270979 h 636739"/>
                <a:gd name="connsiteX0" fmla="*/ 208112 w 651429"/>
                <a:gd name="connsiteY0" fmla="*/ 636739 h 636739"/>
                <a:gd name="connsiteX1" fmla="*/ 9992 w 651429"/>
                <a:gd name="connsiteY1" fmla="*/ 444333 h 636739"/>
                <a:gd name="connsiteX2" fmla="*/ 137627 w 651429"/>
                <a:gd name="connsiteY2" fmla="*/ 135724 h 636739"/>
                <a:gd name="connsiteX3" fmla="*/ 223352 w 651429"/>
                <a:gd name="connsiteY3" fmla="*/ 59524 h 636739"/>
                <a:gd name="connsiteX4" fmla="*/ 373847 w 651429"/>
                <a:gd name="connsiteY4" fmla="*/ 8089 h 636739"/>
                <a:gd name="connsiteX5" fmla="*/ 507197 w 651429"/>
                <a:gd name="connsiteY5" fmla="*/ 6184 h 636739"/>
                <a:gd name="connsiteX6" fmla="*/ 594827 w 651429"/>
                <a:gd name="connsiteY6" fmla="*/ 67144 h 636739"/>
                <a:gd name="connsiteX7" fmla="*/ 644357 w 651429"/>
                <a:gd name="connsiteY7" fmla="*/ 158584 h 636739"/>
                <a:gd name="connsiteX8" fmla="*/ 646262 w 651429"/>
                <a:gd name="connsiteY8" fmla="*/ 291934 h 636739"/>
                <a:gd name="connsiteX9" fmla="*/ 598637 w 651429"/>
                <a:gd name="connsiteY9" fmla="*/ 406234 h 636739"/>
                <a:gd name="connsiteX10" fmla="*/ 507197 w 651429"/>
                <a:gd name="connsiteY10" fmla="*/ 480529 h 636739"/>
                <a:gd name="connsiteX11" fmla="*/ 364322 w 651429"/>
                <a:gd name="connsiteY11" fmla="*/ 522439 h 636739"/>
                <a:gd name="connsiteX12" fmla="*/ 211922 w 651429"/>
                <a:gd name="connsiteY12" fmla="*/ 474814 h 636739"/>
                <a:gd name="connsiteX13" fmla="*/ 150962 w 651429"/>
                <a:gd name="connsiteY13" fmla="*/ 366229 h 636739"/>
                <a:gd name="connsiteX14" fmla="*/ 152867 w 651429"/>
                <a:gd name="connsiteY14" fmla="*/ 261454 h 636739"/>
                <a:gd name="connsiteX15" fmla="*/ 192872 w 651429"/>
                <a:gd name="connsiteY15" fmla="*/ 198589 h 636739"/>
                <a:gd name="connsiteX16" fmla="*/ 255737 w 651429"/>
                <a:gd name="connsiteY16" fmla="*/ 158584 h 636739"/>
                <a:gd name="connsiteX17" fmla="*/ 318602 w 651429"/>
                <a:gd name="connsiteY17" fmla="*/ 137629 h 636739"/>
                <a:gd name="connsiteX18" fmla="*/ 398612 w 651429"/>
                <a:gd name="connsiteY18" fmla="*/ 133819 h 636739"/>
                <a:gd name="connsiteX19" fmla="*/ 453857 w 651429"/>
                <a:gd name="connsiteY19" fmla="*/ 160489 h 636739"/>
                <a:gd name="connsiteX20" fmla="*/ 499577 w 651429"/>
                <a:gd name="connsiteY20" fmla="*/ 211924 h 636739"/>
                <a:gd name="connsiteX21" fmla="*/ 522437 w 651429"/>
                <a:gd name="connsiteY21" fmla="*/ 286219 h 636739"/>
                <a:gd name="connsiteX22" fmla="*/ 490052 w 651429"/>
                <a:gd name="connsiteY22" fmla="*/ 337654 h 636739"/>
                <a:gd name="connsiteX23" fmla="*/ 410042 w 651429"/>
                <a:gd name="connsiteY23" fmla="*/ 381469 h 636739"/>
                <a:gd name="connsiteX24" fmla="*/ 358607 w 651429"/>
                <a:gd name="connsiteY24" fmla="*/ 381469 h 636739"/>
                <a:gd name="connsiteX25" fmla="*/ 316697 w 651429"/>
                <a:gd name="connsiteY25" fmla="*/ 345274 h 636739"/>
                <a:gd name="connsiteX26" fmla="*/ 299552 w 651429"/>
                <a:gd name="connsiteY26" fmla="*/ 270979 h 636739"/>
                <a:gd name="connsiteX0" fmla="*/ 213265 w 656582"/>
                <a:gd name="connsiteY0" fmla="*/ 636739 h 636739"/>
                <a:gd name="connsiteX1" fmla="*/ 15145 w 656582"/>
                <a:gd name="connsiteY1" fmla="*/ 444333 h 636739"/>
                <a:gd name="connsiteX2" fmla="*/ 81820 w 656582"/>
                <a:gd name="connsiteY2" fmla="*/ 187159 h 636739"/>
                <a:gd name="connsiteX3" fmla="*/ 228505 w 656582"/>
                <a:gd name="connsiteY3" fmla="*/ 59524 h 636739"/>
                <a:gd name="connsiteX4" fmla="*/ 379000 w 656582"/>
                <a:gd name="connsiteY4" fmla="*/ 8089 h 636739"/>
                <a:gd name="connsiteX5" fmla="*/ 512350 w 656582"/>
                <a:gd name="connsiteY5" fmla="*/ 6184 h 636739"/>
                <a:gd name="connsiteX6" fmla="*/ 599980 w 656582"/>
                <a:gd name="connsiteY6" fmla="*/ 67144 h 636739"/>
                <a:gd name="connsiteX7" fmla="*/ 649510 w 656582"/>
                <a:gd name="connsiteY7" fmla="*/ 158584 h 636739"/>
                <a:gd name="connsiteX8" fmla="*/ 651415 w 656582"/>
                <a:gd name="connsiteY8" fmla="*/ 291934 h 636739"/>
                <a:gd name="connsiteX9" fmla="*/ 603790 w 656582"/>
                <a:gd name="connsiteY9" fmla="*/ 406234 h 636739"/>
                <a:gd name="connsiteX10" fmla="*/ 512350 w 656582"/>
                <a:gd name="connsiteY10" fmla="*/ 480529 h 636739"/>
                <a:gd name="connsiteX11" fmla="*/ 369475 w 656582"/>
                <a:gd name="connsiteY11" fmla="*/ 522439 h 636739"/>
                <a:gd name="connsiteX12" fmla="*/ 217075 w 656582"/>
                <a:gd name="connsiteY12" fmla="*/ 474814 h 636739"/>
                <a:gd name="connsiteX13" fmla="*/ 156115 w 656582"/>
                <a:gd name="connsiteY13" fmla="*/ 366229 h 636739"/>
                <a:gd name="connsiteX14" fmla="*/ 158020 w 656582"/>
                <a:gd name="connsiteY14" fmla="*/ 261454 h 636739"/>
                <a:gd name="connsiteX15" fmla="*/ 198025 w 656582"/>
                <a:gd name="connsiteY15" fmla="*/ 198589 h 636739"/>
                <a:gd name="connsiteX16" fmla="*/ 260890 w 656582"/>
                <a:gd name="connsiteY16" fmla="*/ 158584 h 636739"/>
                <a:gd name="connsiteX17" fmla="*/ 323755 w 656582"/>
                <a:gd name="connsiteY17" fmla="*/ 137629 h 636739"/>
                <a:gd name="connsiteX18" fmla="*/ 403765 w 656582"/>
                <a:gd name="connsiteY18" fmla="*/ 133819 h 636739"/>
                <a:gd name="connsiteX19" fmla="*/ 459010 w 656582"/>
                <a:gd name="connsiteY19" fmla="*/ 160489 h 636739"/>
                <a:gd name="connsiteX20" fmla="*/ 504730 w 656582"/>
                <a:gd name="connsiteY20" fmla="*/ 211924 h 636739"/>
                <a:gd name="connsiteX21" fmla="*/ 527590 w 656582"/>
                <a:gd name="connsiteY21" fmla="*/ 286219 h 636739"/>
                <a:gd name="connsiteX22" fmla="*/ 495205 w 656582"/>
                <a:gd name="connsiteY22" fmla="*/ 337654 h 636739"/>
                <a:gd name="connsiteX23" fmla="*/ 415195 w 656582"/>
                <a:gd name="connsiteY23" fmla="*/ 381469 h 636739"/>
                <a:gd name="connsiteX24" fmla="*/ 363760 w 656582"/>
                <a:gd name="connsiteY24" fmla="*/ 381469 h 636739"/>
                <a:gd name="connsiteX25" fmla="*/ 321850 w 656582"/>
                <a:gd name="connsiteY25" fmla="*/ 345274 h 636739"/>
                <a:gd name="connsiteX26" fmla="*/ 304705 w 656582"/>
                <a:gd name="connsiteY26" fmla="*/ 270979 h 636739"/>
                <a:gd name="connsiteX0" fmla="*/ 214684 w 658001"/>
                <a:gd name="connsiteY0" fmla="*/ 636739 h 636739"/>
                <a:gd name="connsiteX1" fmla="*/ 16564 w 658001"/>
                <a:gd name="connsiteY1" fmla="*/ 444333 h 636739"/>
                <a:gd name="connsiteX2" fmla="*/ 83239 w 658001"/>
                <a:gd name="connsiteY2" fmla="*/ 187159 h 636739"/>
                <a:gd name="connsiteX3" fmla="*/ 229924 w 658001"/>
                <a:gd name="connsiteY3" fmla="*/ 59524 h 636739"/>
                <a:gd name="connsiteX4" fmla="*/ 380419 w 658001"/>
                <a:gd name="connsiteY4" fmla="*/ 8089 h 636739"/>
                <a:gd name="connsiteX5" fmla="*/ 513769 w 658001"/>
                <a:gd name="connsiteY5" fmla="*/ 6184 h 636739"/>
                <a:gd name="connsiteX6" fmla="*/ 601399 w 658001"/>
                <a:gd name="connsiteY6" fmla="*/ 67144 h 636739"/>
                <a:gd name="connsiteX7" fmla="*/ 650929 w 658001"/>
                <a:gd name="connsiteY7" fmla="*/ 158584 h 636739"/>
                <a:gd name="connsiteX8" fmla="*/ 652834 w 658001"/>
                <a:gd name="connsiteY8" fmla="*/ 291934 h 636739"/>
                <a:gd name="connsiteX9" fmla="*/ 605209 w 658001"/>
                <a:gd name="connsiteY9" fmla="*/ 406234 h 636739"/>
                <a:gd name="connsiteX10" fmla="*/ 513769 w 658001"/>
                <a:gd name="connsiteY10" fmla="*/ 480529 h 636739"/>
                <a:gd name="connsiteX11" fmla="*/ 370894 w 658001"/>
                <a:gd name="connsiteY11" fmla="*/ 522439 h 636739"/>
                <a:gd name="connsiteX12" fmla="*/ 218494 w 658001"/>
                <a:gd name="connsiteY12" fmla="*/ 474814 h 636739"/>
                <a:gd name="connsiteX13" fmla="*/ 157534 w 658001"/>
                <a:gd name="connsiteY13" fmla="*/ 366229 h 636739"/>
                <a:gd name="connsiteX14" fmla="*/ 159439 w 658001"/>
                <a:gd name="connsiteY14" fmla="*/ 261454 h 636739"/>
                <a:gd name="connsiteX15" fmla="*/ 199444 w 658001"/>
                <a:gd name="connsiteY15" fmla="*/ 198589 h 636739"/>
                <a:gd name="connsiteX16" fmla="*/ 262309 w 658001"/>
                <a:gd name="connsiteY16" fmla="*/ 158584 h 636739"/>
                <a:gd name="connsiteX17" fmla="*/ 325174 w 658001"/>
                <a:gd name="connsiteY17" fmla="*/ 137629 h 636739"/>
                <a:gd name="connsiteX18" fmla="*/ 405184 w 658001"/>
                <a:gd name="connsiteY18" fmla="*/ 133819 h 636739"/>
                <a:gd name="connsiteX19" fmla="*/ 460429 w 658001"/>
                <a:gd name="connsiteY19" fmla="*/ 160489 h 636739"/>
                <a:gd name="connsiteX20" fmla="*/ 506149 w 658001"/>
                <a:gd name="connsiteY20" fmla="*/ 211924 h 636739"/>
                <a:gd name="connsiteX21" fmla="*/ 529009 w 658001"/>
                <a:gd name="connsiteY21" fmla="*/ 286219 h 636739"/>
                <a:gd name="connsiteX22" fmla="*/ 496624 w 658001"/>
                <a:gd name="connsiteY22" fmla="*/ 337654 h 636739"/>
                <a:gd name="connsiteX23" fmla="*/ 416614 w 658001"/>
                <a:gd name="connsiteY23" fmla="*/ 381469 h 636739"/>
                <a:gd name="connsiteX24" fmla="*/ 365179 w 658001"/>
                <a:gd name="connsiteY24" fmla="*/ 381469 h 636739"/>
                <a:gd name="connsiteX25" fmla="*/ 323269 w 658001"/>
                <a:gd name="connsiteY25" fmla="*/ 345274 h 636739"/>
                <a:gd name="connsiteX26" fmla="*/ 306124 w 658001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08188 w 651505"/>
                <a:gd name="connsiteY0" fmla="*/ 636739 h 636739"/>
                <a:gd name="connsiteX1" fmla="*/ 15783 w 651505"/>
                <a:gd name="connsiteY1" fmla="*/ 442428 h 636739"/>
                <a:gd name="connsiteX2" fmla="*/ 76743 w 651505"/>
                <a:gd name="connsiteY2" fmla="*/ 187159 h 636739"/>
                <a:gd name="connsiteX3" fmla="*/ 223428 w 651505"/>
                <a:gd name="connsiteY3" fmla="*/ 59524 h 636739"/>
                <a:gd name="connsiteX4" fmla="*/ 373923 w 651505"/>
                <a:gd name="connsiteY4" fmla="*/ 8089 h 636739"/>
                <a:gd name="connsiteX5" fmla="*/ 507273 w 651505"/>
                <a:gd name="connsiteY5" fmla="*/ 6184 h 636739"/>
                <a:gd name="connsiteX6" fmla="*/ 594903 w 651505"/>
                <a:gd name="connsiteY6" fmla="*/ 67144 h 636739"/>
                <a:gd name="connsiteX7" fmla="*/ 644433 w 651505"/>
                <a:gd name="connsiteY7" fmla="*/ 158584 h 636739"/>
                <a:gd name="connsiteX8" fmla="*/ 646338 w 651505"/>
                <a:gd name="connsiteY8" fmla="*/ 291934 h 636739"/>
                <a:gd name="connsiteX9" fmla="*/ 598713 w 651505"/>
                <a:gd name="connsiteY9" fmla="*/ 406234 h 636739"/>
                <a:gd name="connsiteX10" fmla="*/ 507273 w 651505"/>
                <a:gd name="connsiteY10" fmla="*/ 480529 h 636739"/>
                <a:gd name="connsiteX11" fmla="*/ 364398 w 651505"/>
                <a:gd name="connsiteY11" fmla="*/ 522439 h 636739"/>
                <a:gd name="connsiteX12" fmla="*/ 211998 w 651505"/>
                <a:gd name="connsiteY12" fmla="*/ 474814 h 636739"/>
                <a:gd name="connsiteX13" fmla="*/ 151038 w 651505"/>
                <a:gd name="connsiteY13" fmla="*/ 366229 h 636739"/>
                <a:gd name="connsiteX14" fmla="*/ 152943 w 651505"/>
                <a:gd name="connsiteY14" fmla="*/ 261454 h 636739"/>
                <a:gd name="connsiteX15" fmla="*/ 192948 w 651505"/>
                <a:gd name="connsiteY15" fmla="*/ 198589 h 636739"/>
                <a:gd name="connsiteX16" fmla="*/ 255813 w 651505"/>
                <a:gd name="connsiteY16" fmla="*/ 158584 h 636739"/>
                <a:gd name="connsiteX17" fmla="*/ 318678 w 651505"/>
                <a:gd name="connsiteY17" fmla="*/ 137629 h 636739"/>
                <a:gd name="connsiteX18" fmla="*/ 398688 w 651505"/>
                <a:gd name="connsiteY18" fmla="*/ 133819 h 636739"/>
                <a:gd name="connsiteX19" fmla="*/ 453933 w 651505"/>
                <a:gd name="connsiteY19" fmla="*/ 160489 h 636739"/>
                <a:gd name="connsiteX20" fmla="*/ 499653 w 651505"/>
                <a:gd name="connsiteY20" fmla="*/ 211924 h 636739"/>
                <a:gd name="connsiteX21" fmla="*/ 522513 w 651505"/>
                <a:gd name="connsiteY21" fmla="*/ 286219 h 636739"/>
                <a:gd name="connsiteX22" fmla="*/ 490128 w 651505"/>
                <a:gd name="connsiteY22" fmla="*/ 337654 h 636739"/>
                <a:gd name="connsiteX23" fmla="*/ 410118 w 651505"/>
                <a:gd name="connsiteY23" fmla="*/ 381469 h 636739"/>
                <a:gd name="connsiteX24" fmla="*/ 358683 w 651505"/>
                <a:gd name="connsiteY24" fmla="*/ 381469 h 636739"/>
                <a:gd name="connsiteX25" fmla="*/ 316773 w 651505"/>
                <a:gd name="connsiteY25" fmla="*/ 345274 h 636739"/>
                <a:gd name="connsiteX26" fmla="*/ 299628 w 651505"/>
                <a:gd name="connsiteY26" fmla="*/ 270979 h 636739"/>
                <a:gd name="connsiteX0" fmla="*/ 271053 w 651505"/>
                <a:gd name="connsiteY0" fmla="*/ 638644 h 638644"/>
                <a:gd name="connsiteX1" fmla="*/ 15783 w 651505"/>
                <a:gd name="connsiteY1" fmla="*/ 442428 h 638644"/>
                <a:gd name="connsiteX2" fmla="*/ 76743 w 651505"/>
                <a:gd name="connsiteY2" fmla="*/ 187159 h 638644"/>
                <a:gd name="connsiteX3" fmla="*/ 223428 w 651505"/>
                <a:gd name="connsiteY3" fmla="*/ 59524 h 638644"/>
                <a:gd name="connsiteX4" fmla="*/ 373923 w 651505"/>
                <a:gd name="connsiteY4" fmla="*/ 8089 h 638644"/>
                <a:gd name="connsiteX5" fmla="*/ 507273 w 651505"/>
                <a:gd name="connsiteY5" fmla="*/ 6184 h 638644"/>
                <a:gd name="connsiteX6" fmla="*/ 594903 w 651505"/>
                <a:gd name="connsiteY6" fmla="*/ 67144 h 638644"/>
                <a:gd name="connsiteX7" fmla="*/ 644433 w 651505"/>
                <a:gd name="connsiteY7" fmla="*/ 158584 h 638644"/>
                <a:gd name="connsiteX8" fmla="*/ 646338 w 651505"/>
                <a:gd name="connsiteY8" fmla="*/ 291934 h 638644"/>
                <a:gd name="connsiteX9" fmla="*/ 598713 w 651505"/>
                <a:gd name="connsiteY9" fmla="*/ 406234 h 638644"/>
                <a:gd name="connsiteX10" fmla="*/ 507273 w 651505"/>
                <a:gd name="connsiteY10" fmla="*/ 480529 h 638644"/>
                <a:gd name="connsiteX11" fmla="*/ 364398 w 651505"/>
                <a:gd name="connsiteY11" fmla="*/ 522439 h 638644"/>
                <a:gd name="connsiteX12" fmla="*/ 211998 w 651505"/>
                <a:gd name="connsiteY12" fmla="*/ 474814 h 638644"/>
                <a:gd name="connsiteX13" fmla="*/ 151038 w 651505"/>
                <a:gd name="connsiteY13" fmla="*/ 366229 h 638644"/>
                <a:gd name="connsiteX14" fmla="*/ 152943 w 651505"/>
                <a:gd name="connsiteY14" fmla="*/ 261454 h 638644"/>
                <a:gd name="connsiteX15" fmla="*/ 192948 w 651505"/>
                <a:gd name="connsiteY15" fmla="*/ 198589 h 638644"/>
                <a:gd name="connsiteX16" fmla="*/ 255813 w 651505"/>
                <a:gd name="connsiteY16" fmla="*/ 158584 h 638644"/>
                <a:gd name="connsiteX17" fmla="*/ 318678 w 651505"/>
                <a:gd name="connsiteY17" fmla="*/ 137629 h 638644"/>
                <a:gd name="connsiteX18" fmla="*/ 398688 w 651505"/>
                <a:gd name="connsiteY18" fmla="*/ 133819 h 638644"/>
                <a:gd name="connsiteX19" fmla="*/ 453933 w 651505"/>
                <a:gd name="connsiteY19" fmla="*/ 160489 h 638644"/>
                <a:gd name="connsiteX20" fmla="*/ 499653 w 651505"/>
                <a:gd name="connsiteY20" fmla="*/ 211924 h 638644"/>
                <a:gd name="connsiteX21" fmla="*/ 522513 w 651505"/>
                <a:gd name="connsiteY21" fmla="*/ 286219 h 638644"/>
                <a:gd name="connsiteX22" fmla="*/ 490128 w 651505"/>
                <a:gd name="connsiteY22" fmla="*/ 337654 h 638644"/>
                <a:gd name="connsiteX23" fmla="*/ 410118 w 651505"/>
                <a:gd name="connsiteY23" fmla="*/ 381469 h 638644"/>
                <a:gd name="connsiteX24" fmla="*/ 358683 w 651505"/>
                <a:gd name="connsiteY24" fmla="*/ 381469 h 638644"/>
                <a:gd name="connsiteX25" fmla="*/ 316773 w 651505"/>
                <a:gd name="connsiteY25" fmla="*/ 345274 h 638644"/>
                <a:gd name="connsiteX26" fmla="*/ 299628 w 651505"/>
                <a:gd name="connsiteY26" fmla="*/ 270979 h 638644"/>
                <a:gd name="connsiteX0" fmla="*/ 333918 w 651505"/>
                <a:gd name="connsiteY0" fmla="*/ 653884 h 653884"/>
                <a:gd name="connsiteX1" fmla="*/ 15783 w 651505"/>
                <a:gd name="connsiteY1" fmla="*/ 442428 h 653884"/>
                <a:gd name="connsiteX2" fmla="*/ 76743 w 651505"/>
                <a:gd name="connsiteY2" fmla="*/ 187159 h 653884"/>
                <a:gd name="connsiteX3" fmla="*/ 223428 w 651505"/>
                <a:gd name="connsiteY3" fmla="*/ 59524 h 653884"/>
                <a:gd name="connsiteX4" fmla="*/ 373923 w 651505"/>
                <a:gd name="connsiteY4" fmla="*/ 8089 h 653884"/>
                <a:gd name="connsiteX5" fmla="*/ 507273 w 651505"/>
                <a:gd name="connsiteY5" fmla="*/ 6184 h 653884"/>
                <a:gd name="connsiteX6" fmla="*/ 594903 w 651505"/>
                <a:gd name="connsiteY6" fmla="*/ 67144 h 653884"/>
                <a:gd name="connsiteX7" fmla="*/ 644433 w 651505"/>
                <a:gd name="connsiteY7" fmla="*/ 158584 h 653884"/>
                <a:gd name="connsiteX8" fmla="*/ 646338 w 651505"/>
                <a:gd name="connsiteY8" fmla="*/ 291934 h 653884"/>
                <a:gd name="connsiteX9" fmla="*/ 598713 w 651505"/>
                <a:gd name="connsiteY9" fmla="*/ 406234 h 653884"/>
                <a:gd name="connsiteX10" fmla="*/ 507273 w 651505"/>
                <a:gd name="connsiteY10" fmla="*/ 480529 h 653884"/>
                <a:gd name="connsiteX11" fmla="*/ 364398 w 651505"/>
                <a:gd name="connsiteY11" fmla="*/ 522439 h 653884"/>
                <a:gd name="connsiteX12" fmla="*/ 211998 w 651505"/>
                <a:gd name="connsiteY12" fmla="*/ 474814 h 653884"/>
                <a:gd name="connsiteX13" fmla="*/ 151038 w 651505"/>
                <a:gd name="connsiteY13" fmla="*/ 366229 h 653884"/>
                <a:gd name="connsiteX14" fmla="*/ 152943 w 651505"/>
                <a:gd name="connsiteY14" fmla="*/ 261454 h 653884"/>
                <a:gd name="connsiteX15" fmla="*/ 192948 w 651505"/>
                <a:gd name="connsiteY15" fmla="*/ 198589 h 653884"/>
                <a:gd name="connsiteX16" fmla="*/ 255813 w 651505"/>
                <a:gd name="connsiteY16" fmla="*/ 158584 h 653884"/>
                <a:gd name="connsiteX17" fmla="*/ 318678 w 651505"/>
                <a:gd name="connsiteY17" fmla="*/ 137629 h 653884"/>
                <a:gd name="connsiteX18" fmla="*/ 398688 w 651505"/>
                <a:gd name="connsiteY18" fmla="*/ 133819 h 653884"/>
                <a:gd name="connsiteX19" fmla="*/ 453933 w 651505"/>
                <a:gd name="connsiteY19" fmla="*/ 160489 h 653884"/>
                <a:gd name="connsiteX20" fmla="*/ 499653 w 651505"/>
                <a:gd name="connsiteY20" fmla="*/ 211924 h 653884"/>
                <a:gd name="connsiteX21" fmla="*/ 522513 w 651505"/>
                <a:gd name="connsiteY21" fmla="*/ 286219 h 653884"/>
                <a:gd name="connsiteX22" fmla="*/ 490128 w 651505"/>
                <a:gd name="connsiteY22" fmla="*/ 337654 h 653884"/>
                <a:gd name="connsiteX23" fmla="*/ 410118 w 651505"/>
                <a:gd name="connsiteY23" fmla="*/ 381469 h 653884"/>
                <a:gd name="connsiteX24" fmla="*/ 358683 w 651505"/>
                <a:gd name="connsiteY24" fmla="*/ 381469 h 653884"/>
                <a:gd name="connsiteX25" fmla="*/ 316773 w 651505"/>
                <a:gd name="connsiteY25" fmla="*/ 345274 h 653884"/>
                <a:gd name="connsiteX26" fmla="*/ 299628 w 651505"/>
                <a:gd name="connsiteY26" fmla="*/ 270979 h 653884"/>
                <a:gd name="connsiteX0" fmla="*/ 333918 w 651505"/>
                <a:gd name="connsiteY0" fmla="*/ 653884 h 653884"/>
                <a:gd name="connsiteX1" fmla="*/ 276771 w 651505"/>
                <a:gd name="connsiteY1" fmla="*/ 613876 h 653884"/>
                <a:gd name="connsiteX2" fmla="*/ 15783 w 651505"/>
                <a:gd name="connsiteY2" fmla="*/ 442428 h 653884"/>
                <a:gd name="connsiteX3" fmla="*/ 76743 w 651505"/>
                <a:gd name="connsiteY3" fmla="*/ 187159 h 653884"/>
                <a:gd name="connsiteX4" fmla="*/ 223428 w 651505"/>
                <a:gd name="connsiteY4" fmla="*/ 59524 h 653884"/>
                <a:gd name="connsiteX5" fmla="*/ 373923 w 651505"/>
                <a:gd name="connsiteY5" fmla="*/ 8089 h 653884"/>
                <a:gd name="connsiteX6" fmla="*/ 507273 w 651505"/>
                <a:gd name="connsiteY6" fmla="*/ 6184 h 653884"/>
                <a:gd name="connsiteX7" fmla="*/ 594903 w 651505"/>
                <a:gd name="connsiteY7" fmla="*/ 67144 h 653884"/>
                <a:gd name="connsiteX8" fmla="*/ 644433 w 651505"/>
                <a:gd name="connsiteY8" fmla="*/ 158584 h 653884"/>
                <a:gd name="connsiteX9" fmla="*/ 646338 w 651505"/>
                <a:gd name="connsiteY9" fmla="*/ 291934 h 653884"/>
                <a:gd name="connsiteX10" fmla="*/ 598713 w 651505"/>
                <a:gd name="connsiteY10" fmla="*/ 406234 h 653884"/>
                <a:gd name="connsiteX11" fmla="*/ 507273 w 651505"/>
                <a:gd name="connsiteY11" fmla="*/ 480529 h 653884"/>
                <a:gd name="connsiteX12" fmla="*/ 364398 w 651505"/>
                <a:gd name="connsiteY12" fmla="*/ 522439 h 653884"/>
                <a:gd name="connsiteX13" fmla="*/ 211998 w 651505"/>
                <a:gd name="connsiteY13" fmla="*/ 474814 h 653884"/>
                <a:gd name="connsiteX14" fmla="*/ 151038 w 651505"/>
                <a:gd name="connsiteY14" fmla="*/ 366229 h 653884"/>
                <a:gd name="connsiteX15" fmla="*/ 152943 w 651505"/>
                <a:gd name="connsiteY15" fmla="*/ 261454 h 653884"/>
                <a:gd name="connsiteX16" fmla="*/ 192948 w 651505"/>
                <a:gd name="connsiteY16" fmla="*/ 198589 h 653884"/>
                <a:gd name="connsiteX17" fmla="*/ 255813 w 651505"/>
                <a:gd name="connsiteY17" fmla="*/ 158584 h 653884"/>
                <a:gd name="connsiteX18" fmla="*/ 318678 w 651505"/>
                <a:gd name="connsiteY18" fmla="*/ 137629 h 653884"/>
                <a:gd name="connsiteX19" fmla="*/ 398688 w 651505"/>
                <a:gd name="connsiteY19" fmla="*/ 133819 h 653884"/>
                <a:gd name="connsiteX20" fmla="*/ 453933 w 651505"/>
                <a:gd name="connsiteY20" fmla="*/ 160489 h 653884"/>
                <a:gd name="connsiteX21" fmla="*/ 499653 w 651505"/>
                <a:gd name="connsiteY21" fmla="*/ 211924 h 653884"/>
                <a:gd name="connsiteX22" fmla="*/ 522513 w 651505"/>
                <a:gd name="connsiteY22" fmla="*/ 286219 h 653884"/>
                <a:gd name="connsiteX23" fmla="*/ 490128 w 651505"/>
                <a:gd name="connsiteY23" fmla="*/ 337654 h 653884"/>
                <a:gd name="connsiteX24" fmla="*/ 410118 w 651505"/>
                <a:gd name="connsiteY24" fmla="*/ 381469 h 653884"/>
                <a:gd name="connsiteX25" fmla="*/ 358683 w 651505"/>
                <a:gd name="connsiteY25" fmla="*/ 381469 h 653884"/>
                <a:gd name="connsiteX26" fmla="*/ 316773 w 651505"/>
                <a:gd name="connsiteY26" fmla="*/ 345274 h 653884"/>
                <a:gd name="connsiteX27" fmla="*/ 299628 w 651505"/>
                <a:gd name="connsiteY27" fmla="*/ 270979 h 653884"/>
                <a:gd name="connsiteX0" fmla="*/ 333918 w 651505"/>
                <a:gd name="connsiteY0" fmla="*/ 653884 h 653884"/>
                <a:gd name="connsiteX1" fmla="*/ 305346 w 651505"/>
                <a:gd name="connsiteY1" fmla="*/ 631021 h 653884"/>
                <a:gd name="connsiteX2" fmla="*/ 276771 w 651505"/>
                <a:gd name="connsiteY2" fmla="*/ 613876 h 653884"/>
                <a:gd name="connsiteX3" fmla="*/ 15783 w 651505"/>
                <a:gd name="connsiteY3" fmla="*/ 442428 h 653884"/>
                <a:gd name="connsiteX4" fmla="*/ 76743 w 651505"/>
                <a:gd name="connsiteY4" fmla="*/ 187159 h 653884"/>
                <a:gd name="connsiteX5" fmla="*/ 223428 w 651505"/>
                <a:gd name="connsiteY5" fmla="*/ 59524 h 653884"/>
                <a:gd name="connsiteX6" fmla="*/ 373923 w 651505"/>
                <a:gd name="connsiteY6" fmla="*/ 8089 h 653884"/>
                <a:gd name="connsiteX7" fmla="*/ 507273 w 651505"/>
                <a:gd name="connsiteY7" fmla="*/ 6184 h 653884"/>
                <a:gd name="connsiteX8" fmla="*/ 594903 w 651505"/>
                <a:gd name="connsiteY8" fmla="*/ 67144 h 653884"/>
                <a:gd name="connsiteX9" fmla="*/ 644433 w 651505"/>
                <a:gd name="connsiteY9" fmla="*/ 158584 h 653884"/>
                <a:gd name="connsiteX10" fmla="*/ 646338 w 651505"/>
                <a:gd name="connsiteY10" fmla="*/ 291934 h 653884"/>
                <a:gd name="connsiteX11" fmla="*/ 598713 w 651505"/>
                <a:gd name="connsiteY11" fmla="*/ 406234 h 653884"/>
                <a:gd name="connsiteX12" fmla="*/ 507273 w 651505"/>
                <a:gd name="connsiteY12" fmla="*/ 480529 h 653884"/>
                <a:gd name="connsiteX13" fmla="*/ 364398 w 651505"/>
                <a:gd name="connsiteY13" fmla="*/ 522439 h 653884"/>
                <a:gd name="connsiteX14" fmla="*/ 211998 w 651505"/>
                <a:gd name="connsiteY14" fmla="*/ 474814 h 653884"/>
                <a:gd name="connsiteX15" fmla="*/ 151038 w 651505"/>
                <a:gd name="connsiteY15" fmla="*/ 366229 h 653884"/>
                <a:gd name="connsiteX16" fmla="*/ 152943 w 651505"/>
                <a:gd name="connsiteY16" fmla="*/ 261454 h 653884"/>
                <a:gd name="connsiteX17" fmla="*/ 192948 w 651505"/>
                <a:gd name="connsiteY17" fmla="*/ 198589 h 653884"/>
                <a:gd name="connsiteX18" fmla="*/ 255813 w 651505"/>
                <a:gd name="connsiteY18" fmla="*/ 158584 h 653884"/>
                <a:gd name="connsiteX19" fmla="*/ 318678 w 651505"/>
                <a:gd name="connsiteY19" fmla="*/ 137629 h 653884"/>
                <a:gd name="connsiteX20" fmla="*/ 398688 w 651505"/>
                <a:gd name="connsiteY20" fmla="*/ 133819 h 653884"/>
                <a:gd name="connsiteX21" fmla="*/ 453933 w 651505"/>
                <a:gd name="connsiteY21" fmla="*/ 160489 h 653884"/>
                <a:gd name="connsiteX22" fmla="*/ 499653 w 651505"/>
                <a:gd name="connsiteY22" fmla="*/ 211924 h 653884"/>
                <a:gd name="connsiteX23" fmla="*/ 522513 w 651505"/>
                <a:gd name="connsiteY23" fmla="*/ 286219 h 653884"/>
                <a:gd name="connsiteX24" fmla="*/ 490128 w 651505"/>
                <a:gd name="connsiteY24" fmla="*/ 337654 h 653884"/>
                <a:gd name="connsiteX25" fmla="*/ 410118 w 651505"/>
                <a:gd name="connsiteY25" fmla="*/ 381469 h 653884"/>
                <a:gd name="connsiteX26" fmla="*/ 358683 w 651505"/>
                <a:gd name="connsiteY26" fmla="*/ 381469 h 653884"/>
                <a:gd name="connsiteX27" fmla="*/ 316773 w 651505"/>
                <a:gd name="connsiteY27" fmla="*/ 345274 h 653884"/>
                <a:gd name="connsiteX28" fmla="*/ 299628 w 651505"/>
                <a:gd name="connsiteY28" fmla="*/ 270979 h 653884"/>
                <a:gd name="connsiteX0" fmla="*/ 490128 w 651505"/>
                <a:gd name="connsiteY0" fmla="*/ 650074 h 650074"/>
                <a:gd name="connsiteX1" fmla="*/ 305346 w 651505"/>
                <a:gd name="connsiteY1" fmla="*/ 631021 h 650074"/>
                <a:gd name="connsiteX2" fmla="*/ 276771 w 651505"/>
                <a:gd name="connsiteY2" fmla="*/ 613876 h 650074"/>
                <a:gd name="connsiteX3" fmla="*/ 15783 w 651505"/>
                <a:gd name="connsiteY3" fmla="*/ 442428 h 650074"/>
                <a:gd name="connsiteX4" fmla="*/ 76743 w 651505"/>
                <a:gd name="connsiteY4" fmla="*/ 187159 h 650074"/>
                <a:gd name="connsiteX5" fmla="*/ 223428 w 651505"/>
                <a:gd name="connsiteY5" fmla="*/ 59524 h 650074"/>
                <a:gd name="connsiteX6" fmla="*/ 373923 w 651505"/>
                <a:gd name="connsiteY6" fmla="*/ 8089 h 650074"/>
                <a:gd name="connsiteX7" fmla="*/ 507273 w 651505"/>
                <a:gd name="connsiteY7" fmla="*/ 6184 h 650074"/>
                <a:gd name="connsiteX8" fmla="*/ 594903 w 651505"/>
                <a:gd name="connsiteY8" fmla="*/ 67144 h 650074"/>
                <a:gd name="connsiteX9" fmla="*/ 644433 w 651505"/>
                <a:gd name="connsiteY9" fmla="*/ 158584 h 650074"/>
                <a:gd name="connsiteX10" fmla="*/ 646338 w 651505"/>
                <a:gd name="connsiteY10" fmla="*/ 291934 h 650074"/>
                <a:gd name="connsiteX11" fmla="*/ 598713 w 651505"/>
                <a:gd name="connsiteY11" fmla="*/ 406234 h 650074"/>
                <a:gd name="connsiteX12" fmla="*/ 507273 w 651505"/>
                <a:gd name="connsiteY12" fmla="*/ 480529 h 650074"/>
                <a:gd name="connsiteX13" fmla="*/ 364398 w 651505"/>
                <a:gd name="connsiteY13" fmla="*/ 522439 h 650074"/>
                <a:gd name="connsiteX14" fmla="*/ 211998 w 651505"/>
                <a:gd name="connsiteY14" fmla="*/ 474814 h 650074"/>
                <a:gd name="connsiteX15" fmla="*/ 151038 w 651505"/>
                <a:gd name="connsiteY15" fmla="*/ 366229 h 650074"/>
                <a:gd name="connsiteX16" fmla="*/ 152943 w 651505"/>
                <a:gd name="connsiteY16" fmla="*/ 261454 h 650074"/>
                <a:gd name="connsiteX17" fmla="*/ 192948 w 651505"/>
                <a:gd name="connsiteY17" fmla="*/ 198589 h 650074"/>
                <a:gd name="connsiteX18" fmla="*/ 255813 w 651505"/>
                <a:gd name="connsiteY18" fmla="*/ 158584 h 650074"/>
                <a:gd name="connsiteX19" fmla="*/ 318678 w 651505"/>
                <a:gd name="connsiteY19" fmla="*/ 137629 h 650074"/>
                <a:gd name="connsiteX20" fmla="*/ 398688 w 651505"/>
                <a:gd name="connsiteY20" fmla="*/ 133819 h 650074"/>
                <a:gd name="connsiteX21" fmla="*/ 453933 w 651505"/>
                <a:gd name="connsiteY21" fmla="*/ 160489 h 650074"/>
                <a:gd name="connsiteX22" fmla="*/ 499653 w 651505"/>
                <a:gd name="connsiteY22" fmla="*/ 211924 h 650074"/>
                <a:gd name="connsiteX23" fmla="*/ 522513 w 651505"/>
                <a:gd name="connsiteY23" fmla="*/ 286219 h 650074"/>
                <a:gd name="connsiteX24" fmla="*/ 490128 w 651505"/>
                <a:gd name="connsiteY24" fmla="*/ 337654 h 650074"/>
                <a:gd name="connsiteX25" fmla="*/ 410118 w 651505"/>
                <a:gd name="connsiteY25" fmla="*/ 381469 h 650074"/>
                <a:gd name="connsiteX26" fmla="*/ 358683 w 651505"/>
                <a:gd name="connsiteY26" fmla="*/ 381469 h 650074"/>
                <a:gd name="connsiteX27" fmla="*/ 316773 w 651505"/>
                <a:gd name="connsiteY27" fmla="*/ 345274 h 650074"/>
                <a:gd name="connsiteX28" fmla="*/ 299628 w 651505"/>
                <a:gd name="connsiteY28" fmla="*/ 270979 h 650074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76771 w 651505"/>
                <a:gd name="connsiteY2" fmla="*/ 613876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90128 w 651505"/>
                <a:gd name="connsiteY0" fmla="*/ 650074 h 657416"/>
                <a:gd name="connsiteX1" fmla="*/ 372021 w 651505"/>
                <a:gd name="connsiteY1" fmla="*/ 655786 h 657416"/>
                <a:gd name="connsiteX2" fmla="*/ 204381 w 651505"/>
                <a:gd name="connsiteY2" fmla="*/ 631021 h 657416"/>
                <a:gd name="connsiteX3" fmla="*/ 15783 w 651505"/>
                <a:gd name="connsiteY3" fmla="*/ 442428 h 657416"/>
                <a:gd name="connsiteX4" fmla="*/ 76743 w 651505"/>
                <a:gd name="connsiteY4" fmla="*/ 187159 h 657416"/>
                <a:gd name="connsiteX5" fmla="*/ 223428 w 651505"/>
                <a:gd name="connsiteY5" fmla="*/ 59524 h 657416"/>
                <a:gd name="connsiteX6" fmla="*/ 373923 w 651505"/>
                <a:gd name="connsiteY6" fmla="*/ 8089 h 657416"/>
                <a:gd name="connsiteX7" fmla="*/ 507273 w 651505"/>
                <a:gd name="connsiteY7" fmla="*/ 6184 h 657416"/>
                <a:gd name="connsiteX8" fmla="*/ 594903 w 651505"/>
                <a:gd name="connsiteY8" fmla="*/ 67144 h 657416"/>
                <a:gd name="connsiteX9" fmla="*/ 644433 w 651505"/>
                <a:gd name="connsiteY9" fmla="*/ 158584 h 657416"/>
                <a:gd name="connsiteX10" fmla="*/ 646338 w 651505"/>
                <a:gd name="connsiteY10" fmla="*/ 291934 h 657416"/>
                <a:gd name="connsiteX11" fmla="*/ 598713 w 651505"/>
                <a:gd name="connsiteY11" fmla="*/ 406234 h 657416"/>
                <a:gd name="connsiteX12" fmla="*/ 507273 w 651505"/>
                <a:gd name="connsiteY12" fmla="*/ 480529 h 657416"/>
                <a:gd name="connsiteX13" fmla="*/ 364398 w 651505"/>
                <a:gd name="connsiteY13" fmla="*/ 522439 h 657416"/>
                <a:gd name="connsiteX14" fmla="*/ 211998 w 651505"/>
                <a:gd name="connsiteY14" fmla="*/ 474814 h 657416"/>
                <a:gd name="connsiteX15" fmla="*/ 151038 w 651505"/>
                <a:gd name="connsiteY15" fmla="*/ 366229 h 657416"/>
                <a:gd name="connsiteX16" fmla="*/ 152943 w 651505"/>
                <a:gd name="connsiteY16" fmla="*/ 261454 h 657416"/>
                <a:gd name="connsiteX17" fmla="*/ 192948 w 651505"/>
                <a:gd name="connsiteY17" fmla="*/ 198589 h 657416"/>
                <a:gd name="connsiteX18" fmla="*/ 255813 w 651505"/>
                <a:gd name="connsiteY18" fmla="*/ 158584 h 657416"/>
                <a:gd name="connsiteX19" fmla="*/ 318678 w 651505"/>
                <a:gd name="connsiteY19" fmla="*/ 137629 h 657416"/>
                <a:gd name="connsiteX20" fmla="*/ 398688 w 651505"/>
                <a:gd name="connsiteY20" fmla="*/ 133819 h 657416"/>
                <a:gd name="connsiteX21" fmla="*/ 453933 w 651505"/>
                <a:gd name="connsiteY21" fmla="*/ 160489 h 657416"/>
                <a:gd name="connsiteX22" fmla="*/ 499653 w 651505"/>
                <a:gd name="connsiteY22" fmla="*/ 211924 h 657416"/>
                <a:gd name="connsiteX23" fmla="*/ 522513 w 651505"/>
                <a:gd name="connsiteY23" fmla="*/ 286219 h 657416"/>
                <a:gd name="connsiteX24" fmla="*/ 490128 w 651505"/>
                <a:gd name="connsiteY24" fmla="*/ 337654 h 657416"/>
                <a:gd name="connsiteX25" fmla="*/ 410118 w 651505"/>
                <a:gd name="connsiteY25" fmla="*/ 381469 h 657416"/>
                <a:gd name="connsiteX26" fmla="*/ 358683 w 651505"/>
                <a:gd name="connsiteY26" fmla="*/ 381469 h 657416"/>
                <a:gd name="connsiteX27" fmla="*/ 316773 w 651505"/>
                <a:gd name="connsiteY27" fmla="*/ 345274 h 657416"/>
                <a:gd name="connsiteX28" fmla="*/ 299628 w 651505"/>
                <a:gd name="connsiteY28" fmla="*/ 270979 h 657416"/>
                <a:gd name="connsiteX0" fmla="*/ 484759 w 646136"/>
                <a:gd name="connsiteY0" fmla="*/ 650074 h 657416"/>
                <a:gd name="connsiteX1" fmla="*/ 366652 w 646136"/>
                <a:gd name="connsiteY1" fmla="*/ 655786 h 657416"/>
                <a:gd name="connsiteX2" fmla="*/ 199012 w 646136"/>
                <a:gd name="connsiteY2" fmla="*/ 631021 h 657416"/>
                <a:gd name="connsiteX3" fmla="*/ 10414 w 646136"/>
                <a:gd name="connsiteY3" fmla="*/ 442428 h 657416"/>
                <a:gd name="connsiteX4" fmla="*/ 71374 w 646136"/>
                <a:gd name="connsiteY4" fmla="*/ 187159 h 657416"/>
                <a:gd name="connsiteX5" fmla="*/ 218059 w 646136"/>
                <a:gd name="connsiteY5" fmla="*/ 59524 h 657416"/>
                <a:gd name="connsiteX6" fmla="*/ 368554 w 646136"/>
                <a:gd name="connsiteY6" fmla="*/ 8089 h 657416"/>
                <a:gd name="connsiteX7" fmla="*/ 501904 w 646136"/>
                <a:gd name="connsiteY7" fmla="*/ 6184 h 657416"/>
                <a:gd name="connsiteX8" fmla="*/ 589534 w 646136"/>
                <a:gd name="connsiteY8" fmla="*/ 67144 h 657416"/>
                <a:gd name="connsiteX9" fmla="*/ 639064 w 646136"/>
                <a:gd name="connsiteY9" fmla="*/ 158584 h 657416"/>
                <a:gd name="connsiteX10" fmla="*/ 640969 w 646136"/>
                <a:gd name="connsiteY10" fmla="*/ 291934 h 657416"/>
                <a:gd name="connsiteX11" fmla="*/ 593344 w 646136"/>
                <a:gd name="connsiteY11" fmla="*/ 406234 h 657416"/>
                <a:gd name="connsiteX12" fmla="*/ 501904 w 646136"/>
                <a:gd name="connsiteY12" fmla="*/ 480529 h 657416"/>
                <a:gd name="connsiteX13" fmla="*/ 359029 w 646136"/>
                <a:gd name="connsiteY13" fmla="*/ 522439 h 657416"/>
                <a:gd name="connsiteX14" fmla="*/ 206629 w 646136"/>
                <a:gd name="connsiteY14" fmla="*/ 474814 h 657416"/>
                <a:gd name="connsiteX15" fmla="*/ 145669 w 646136"/>
                <a:gd name="connsiteY15" fmla="*/ 366229 h 657416"/>
                <a:gd name="connsiteX16" fmla="*/ 147574 w 646136"/>
                <a:gd name="connsiteY16" fmla="*/ 261454 h 657416"/>
                <a:gd name="connsiteX17" fmla="*/ 187579 w 646136"/>
                <a:gd name="connsiteY17" fmla="*/ 198589 h 657416"/>
                <a:gd name="connsiteX18" fmla="*/ 250444 w 646136"/>
                <a:gd name="connsiteY18" fmla="*/ 158584 h 657416"/>
                <a:gd name="connsiteX19" fmla="*/ 313309 w 646136"/>
                <a:gd name="connsiteY19" fmla="*/ 137629 h 657416"/>
                <a:gd name="connsiteX20" fmla="*/ 393319 w 646136"/>
                <a:gd name="connsiteY20" fmla="*/ 133819 h 657416"/>
                <a:gd name="connsiteX21" fmla="*/ 448564 w 646136"/>
                <a:gd name="connsiteY21" fmla="*/ 160489 h 657416"/>
                <a:gd name="connsiteX22" fmla="*/ 494284 w 646136"/>
                <a:gd name="connsiteY22" fmla="*/ 211924 h 657416"/>
                <a:gd name="connsiteX23" fmla="*/ 517144 w 646136"/>
                <a:gd name="connsiteY23" fmla="*/ 286219 h 657416"/>
                <a:gd name="connsiteX24" fmla="*/ 484759 w 646136"/>
                <a:gd name="connsiteY24" fmla="*/ 337654 h 657416"/>
                <a:gd name="connsiteX25" fmla="*/ 404749 w 646136"/>
                <a:gd name="connsiteY25" fmla="*/ 381469 h 657416"/>
                <a:gd name="connsiteX26" fmla="*/ 353314 w 646136"/>
                <a:gd name="connsiteY26" fmla="*/ 381469 h 657416"/>
                <a:gd name="connsiteX27" fmla="*/ 311404 w 646136"/>
                <a:gd name="connsiteY27" fmla="*/ 345274 h 657416"/>
                <a:gd name="connsiteX28" fmla="*/ 294259 w 646136"/>
                <a:gd name="connsiteY28" fmla="*/ 270979 h 657416"/>
                <a:gd name="connsiteX0" fmla="*/ 486507 w 647884"/>
                <a:gd name="connsiteY0" fmla="*/ 650074 h 657416"/>
                <a:gd name="connsiteX1" fmla="*/ 368400 w 647884"/>
                <a:gd name="connsiteY1" fmla="*/ 655786 h 657416"/>
                <a:gd name="connsiteX2" fmla="*/ 200760 w 647884"/>
                <a:gd name="connsiteY2" fmla="*/ 631021 h 657416"/>
                <a:gd name="connsiteX3" fmla="*/ 12162 w 647884"/>
                <a:gd name="connsiteY3" fmla="*/ 442428 h 657416"/>
                <a:gd name="connsiteX4" fmla="*/ 59787 w 647884"/>
                <a:gd name="connsiteY4" fmla="*/ 185254 h 657416"/>
                <a:gd name="connsiteX5" fmla="*/ 219807 w 647884"/>
                <a:gd name="connsiteY5" fmla="*/ 59524 h 657416"/>
                <a:gd name="connsiteX6" fmla="*/ 370302 w 647884"/>
                <a:gd name="connsiteY6" fmla="*/ 8089 h 657416"/>
                <a:gd name="connsiteX7" fmla="*/ 503652 w 647884"/>
                <a:gd name="connsiteY7" fmla="*/ 6184 h 657416"/>
                <a:gd name="connsiteX8" fmla="*/ 591282 w 647884"/>
                <a:gd name="connsiteY8" fmla="*/ 67144 h 657416"/>
                <a:gd name="connsiteX9" fmla="*/ 640812 w 647884"/>
                <a:gd name="connsiteY9" fmla="*/ 158584 h 657416"/>
                <a:gd name="connsiteX10" fmla="*/ 642717 w 647884"/>
                <a:gd name="connsiteY10" fmla="*/ 291934 h 657416"/>
                <a:gd name="connsiteX11" fmla="*/ 595092 w 647884"/>
                <a:gd name="connsiteY11" fmla="*/ 406234 h 657416"/>
                <a:gd name="connsiteX12" fmla="*/ 503652 w 647884"/>
                <a:gd name="connsiteY12" fmla="*/ 480529 h 657416"/>
                <a:gd name="connsiteX13" fmla="*/ 360777 w 647884"/>
                <a:gd name="connsiteY13" fmla="*/ 522439 h 657416"/>
                <a:gd name="connsiteX14" fmla="*/ 208377 w 647884"/>
                <a:gd name="connsiteY14" fmla="*/ 474814 h 657416"/>
                <a:gd name="connsiteX15" fmla="*/ 147417 w 647884"/>
                <a:gd name="connsiteY15" fmla="*/ 366229 h 657416"/>
                <a:gd name="connsiteX16" fmla="*/ 149322 w 647884"/>
                <a:gd name="connsiteY16" fmla="*/ 261454 h 657416"/>
                <a:gd name="connsiteX17" fmla="*/ 189327 w 647884"/>
                <a:gd name="connsiteY17" fmla="*/ 198589 h 657416"/>
                <a:gd name="connsiteX18" fmla="*/ 252192 w 647884"/>
                <a:gd name="connsiteY18" fmla="*/ 158584 h 657416"/>
                <a:gd name="connsiteX19" fmla="*/ 315057 w 647884"/>
                <a:gd name="connsiteY19" fmla="*/ 137629 h 657416"/>
                <a:gd name="connsiteX20" fmla="*/ 395067 w 647884"/>
                <a:gd name="connsiteY20" fmla="*/ 133819 h 657416"/>
                <a:gd name="connsiteX21" fmla="*/ 450312 w 647884"/>
                <a:gd name="connsiteY21" fmla="*/ 160489 h 657416"/>
                <a:gd name="connsiteX22" fmla="*/ 496032 w 647884"/>
                <a:gd name="connsiteY22" fmla="*/ 211924 h 657416"/>
                <a:gd name="connsiteX23" fmla="*/ 518892 w 647884"/>
                <a:gd name="connsiteY23" fmla="*/ 286219 h 657416"/>
                <a:gd name="connsiteX24" fmla="*/ 486507 w 647884"/>
                <a:gd name="connsiteY24" fmla="*/ 337654 h 657416"/>
                <a:gd name="connsiteX25" fmla="*/ 406497 w 647884"/>
                <a:gd name="connsiteY25" fmla="*/ 381469 h 657416"/>
                <a:gd name="connsiteX26" fmla="*/ 355062 w 647884"/>
                <a:gd name="connsiteY26" fmla="*/ 381469 h 657416"/>
                <a:gd name="connsiteX27" fmla="*/ 313152 w 647884"/>
                <a:gd name="connsiteY27" fmla="*/ 345274 h 657416"/>
                <a:gd name="connsiteX28" fmla="*/ 296007 w 647884"/>
                <a:gd name="connsiteY28" fmla="*/ 270979 h 657416"/>
                <a:gd name="connsiteX0" fmla="*/ 488563 w 649940"/>
                <a:gd name="connsiteY0" fmla="*/ 650074 h 657416"/>
                <a:gd name="connsiteX1" fmla="*/ 370456 w 649940"/>
                <a:gd name="connsiteY1" fmla="*/ 655786 h 657416"/>
                <a:gd name="connsiteX2" fmla="*/ 202816 w 649940"/>
                <a:gd name="connsiteY2" fmla="*/ 631021 h 657416"/>
                <a:gd name="connsiteX3" fmla="*/ 14218 w 649940"/>
                <a:gd name="connsiteY3" fmla="*/ 442428 h 657416"/>
                <a:gd name="connsiteX4" fmla="*/ 61843 w 649940"/>
                <a:gd name="connsiteY4" fmla="*/ 185254 h 657416"/>
                <a:gd name="connsiteX5" fmla="*/ 221863 w 649940"/>
                <a:gd name="connsiteY5" fmla="*/ 59524 h 657416"/>
                <a:gd name="connsiteX6" fmla="*/ 372358 w 649940"/>
                <a:gd name="connsiteY6" fmla="*/ 8089 h 657416"/>
                <a:gd name="connsiteX7" fmla="*/ 505708 w 649940"/>
                <a:gd name="connsiteY7" fmla="*/ 6184 h 657416"/>
                <a:gd name="connsiteX8" fmla="*/ 593338 w 649940"/>
                <a:gd name="connsiteY8" fmla="*/ 67144 h 657416"/>
                <a:gd name="connsiteX9" fmla="*/ 642868 w 649940"/>
                <a:gd name="connsiteY9" fmla="*/ 158584 h 657416"/>
                <a:gd name="connsiteX10" fmla="*/ 644773 w 649940"/>
                <a:gd name="connsiteY10" fmla="*/ 291934 h 657416"/>
                <a:gd name="connsiteX11" fmla="*/ 597148 w 649940"/>
                <a:gd name="connsiteY11" fmla="*/ 406234 h 657416"/>
                <a:gd name="connsiteX12" fmla="*/ 505708 w 649940"/>
                <a:gd name="connsiteY12" fmla="*/ 480529 h 657416"/>
                <a:gd name="connsiteX13" fmla="*/ 362833 w 649940"/>
                <a:gd name="connsiteY13" fmla="*/ 522439 h 657416"/>
                <a:gd name="connsiteX14" fmla="*/ 210433 w 649940"/>
                <a:gd name="connsiteY14" fmla="*/ 474814 h 657416"/>
                <a:gd name="connsiteX15" fmla="*/ 149473 w 649940"/>
                <a:gd name="connsiteY15" fmla="*/ 366229 h 657416"/>
                <a:gd name="connsiteX16" fmla="*/ 151378 w 649940"/>
                <a:gd name="connsiteY16" fmla="*/ 261454 h 657416"/>
                <a:gd name="connsiteX17" fmla="*/ 191383 w 649940"/>
                <a:gd name="connsiteY17" fmla="*/ 198589 h 657416"/>
                <a:gd name="connsiteX18" fmla="*/ 254248 w 649940"/>
                <a:gd name="connsiteY18" fmla="*/ 158584 h 657416"/>
                <a:gd name="connsiteX19" fmla="*/ 317113 w 649940"/>
                <a:gd name="connsiteY19" fmla="*/ 137629 h 657416"/>
                <a:gd name="connsiteX20" fmla="*/ 397123 w 649940"/>
                <a:gd name="connsiteY20" fmla="*/ 133819 h 657416"/>
                <a:gd name="connsiteX21" fmla="*/ 452368 w 649940"/>
                <a:gd name="connsiteY21" fmla="*/ 160489 h 657416"/>
                <a:gd name="connsiteX22" fmla="*/ 498088 w 649940"/>
                <a:gd name="connsiteY22" fmla="*/ 211924 h 657416"/>
                <a:gd name="connsiteX23" fmla="*/ 520948 w 649940"/>
                <a:gd name="connsiteY23" fmla="*/ 286219 h 657416"/>
                <a:gd name="connsiteX24" fmla="*/ 488563 w 649940"/>
                <a:gd name="connsiteY24" fmla="*/ 337654 h 657416"/>
                <a:gd name="connsiteX25" fmla="*/ 408553 w 649940"/>
                <a:gd name="connsiteY25" fmla="*/ 381469 h 657416"/>
                <a:gd name="connsiteX26" fmla="*/ 357118 w 649940"/>
                <a:gd name="connsiteY26" fmla="*/ 381469 h 657416"/>
                <a:gd name="connsiteX27" fmla="*/ 315208 w 649940"/>
                <a:gd name="connsiteY27" fmla="*/ 345274 h 657416"/>
                <a:gd name="connsiteX28" fmla="*/ 298063 w 649940"/>
                <a:gd name="connsiteY28" fmla="*/ 270979 h 657416"/>
                <a:gd name="connsiteX0" fmla="*/ 483688 w 645065"/>
                <a:gd name="connsiteY0" fmla="*/ 650074 h 657416"/>
                <a:gd name="connsiteX1" fmla="*/ 365581 w 645065"/>
                <a:gd name="connsiteY1" fmla="*/ 655786 h 657416"/>
                <a:gd name="connsiteX2" fmla="*/ 197941 w 645065"/>
                <a:gd name="connsiteY2" fmla="*/ 631021 h 657416"/>
                <a:gd name="connsiteX3" fmla="*/ 9343 w 645065"/>
                <a:gd name="connsiteY3" fmla="*/ 442428 h 657416"/>
                <a:gd name="connsiteX4" fmla="*/ 93163 w 645065"/>
                <a:gd name="connsiteY4" fmla="*/ 185254 h 657416"/>
                <a:gd name="connsiteX5" fmla="*/ 216988 w 645065"/>
                <a:gd name="connsiteY5" fmla="*/ 59524 h 657416"/>
                <a:gd name="connsiteX6" fmla="*/ 367483 w 645065"/>
                <a:gd name="connsiteY6" fmla="*/ 8089 h 657416"/>
                <a:gd name="connsiteX7" fmla="*/ 500833 w 645065"/>
                <a:gd name="connsiteY7" fmla="*/ 6184 h 657416"/>
                <a:gd name="connsiteX8" fmla="*/ 588463 w 645065"/>
                <a:gd name="connsiteY8" fmla="*/ 67144 h 657416"/>
                <a:gd name="connsiteX9" fmla="*/ 637993 w 645065"/>
                <a:gd name="connsiteY9" fmla="*/ 158584 h 657416"/>
                <a:gd name="connsiteX10" fmla="*/ 639898 w 645065"/>
                <a:gd name="connsiteY10" fmla="*/ 291934 h 657416"/>
                <a:gd name="connsiteX11" fmla="*/ 592273 w 645065"/>
                <a:gd name="connsiteY11" fmla="*/ 406234 h 657416"/>
                <a:gd name="connsiteX12" fmla="*/ 500833 w 645065"/>
                <a:gd name="connsiteY12" fmla="*/ 480529 h 657416"/>
                <a:gd name="connsiteX13" fmla="*/ 357958 w 645065"/>
                <a:gd name="connsiteY13" fmla="*/ 522439 h 657416"/>
                <a:gd name="connsiteX14" fmla="*/ 205558 w 645065"/>
                <a:gd name="connsiteY14" fmla="*/ 474814 h 657416"/>
                <a:gd name="connsiteX15" fmla="*/ 144598 w 645065"/>
                <a:gd name="connsiteY15" fmla="*/ 366229 h 657416"/>
                <a:gd name="connsiteX16" fmla="*/ 146503 w 645065"/>
                <a:gd name="connsiteY16" fmla="*/ 261454 h 657416"/>
                <a:gd name="connsiteX17" fmla="*/ 186508 w 645065"/>
                <a:gd name="connsiteY17" fmla="*/ 198589 h 657416"/>
                <a:gd name="connsiteX18" fmla="*/ 249373 w 645065"/>
                <a:gd name="connsiteY18" fmla="*/ 158584 h 657416"/>
                <a:gd name="connsiteX19" fmla="*/ 312238 w 645065"/>
                <a:gd name="connsiteY19" fmla="*/ 137629 h 657416"/>
                <a:gd name="connsiteX20" fmla="*/ 392248 w 645065"/>
                <a:gd name="connsiteY20" fmla="*/ 133819 h 657416"/>
                <a:gd name="connsiteX21" fmla="*/ 447493 w 645065"/>
                <a:gd name="connsiteY21" fmla="*/ 160489 h 657416"/>
                <a:gd name="connsiteX22" fmla="*/ 493213 w 645065"/>
                <a:gd name="connsiteY22" fmla="*/ 211924 h 657416"/>
                <a:gd name="connsiteX23" fmla="*/ 516073 w 645065"/>
                <a:gd name="connsiteY23" fmla="*/ 286219 h 657416"/>
                <a:gd name="connsiteX24" fmla="*/ 483688 w 645065"/>
                <a:gd name="connsiteY24" fmla="*/ 337654 h 657416"/>
                <a:gd name="connsiteX25" fmla="*/ 403678 w 645065"/>
                <a:gd name="connsiteY25" fmla="*/ 381469 h 657416"/>
                <a:gd name="connsiteX26" fmla="*/ 352243 w 645065"/>
                <a:gd name="connsiteY26" fmla="*/ 381469 h 657416"/>
                <a:gd name="connsiteX27" fmla="*/ 310333 w 645065"/>
                <a:gd name="connsiteY27" fmla="*/ 345274 h 657416"/>
                <a:gd name="connsiteX28" fmla="*/ 293188 w 645065"/>
                <a:gd name="connsiteY28" fmla="*/ 270979 h 657416"/>
                <a:gd name="connsiteX0" fmla="*/ 485540 w 646917"/>
                <a:gd name="connsiteY0" fmla="*/ 650074 h 657416"/>
                <a:gd name="connsiteX1" fmla="*/ 367433 w 646917"/>
                <a:gd name="connsiteY1" fmla="*/ 655786 h 657416"/>
                <a:gd name="connsiteX2" fmla="*/ 199793 w 646917"/>
                <a:gd name="connsiteY2" fmla="*/ 631021 h 657416"/>
                <a:gd name="connsiteX3" fmla="*/ 11195 w 646917"/>
                <a:gd name="connsiteY3" fmla="*/ 442428 h 657416"/>
                <a:gd name="connsiteX4" fmla="*/ 77870 w 646917"/>
                <a:gd name="connsiteY4" fmla="*/ 183349 h 657416"/>
                <a:gd name="connsiteX5" fmla="*/ 218840 w 646917"/>
                <a:gd name="connsiteY5" fmla="*/ 59524 h 657416"/>
                <a:gd name="connsiteX6" fmla="*/ 369335 w 646917"/>
                <a:gd name="connsiteY6" fmla="*/ 8089 h 657416"/>
                <a:gd name="connsiteX7" fmla="*/ 502685 w 646917"/>
                <a:gd name="connsiteY7" fmla="*/ 6184 h 657416"/>
                <a:gd name="connsiteX8" fmla="*/ 590315 w 646917"/>
                <a:gd name="connsiteY8" fmla="*/ 67144 h 657416"/>
                <a:gd name="connsiteX9" fmla="*/ 639845 w 646917"/>
                <a:gd name="connsiteY9" fmla="*/ 158584 h 657416"/>
                <a:gd name="connsiteX10" fmla="*/ 641750 w 646917"/>
                <a:gd name="connsiteY10" fmla="*/ 291934 h 657416"/>
                <a:gd name="connsiteX11" fmla="*/ 594125 w 646917"/>
                <a:gd name="connsiteY11" fmla="*/ 406234 h 657416"/>
                <a:gd name="connsiteX12" fmla="*/ 502685 w 646917"/>
                <a:gd name="connsiteY12" fmla="*/ 480529 h 657416"/>
                <a:gd name="connsiteX13" fmla="*/ 359810 w 646917"/>
                <a:gd name="connsiteY13" fmla="*/ 522439 h 657416"/>
                <a:gd name="connsiteX14" fmla="*/ 207410 w 646917"/>
                <a:gd name="connsiteY14" fmla="*/ 474814 h 657416"/>
                <a:gd name="connsiteX15" fmla="*/ 146450 w 646917"/>
                <a:gd name="connsiteY15" fmla="*/ 366229 h 657416"/>
                <a:gd name="connsiteX16" fmla="*/ 148355 w 646917"/>
                <a:gd name="connsiteY16" fmla="*/ 261454 h 657416"/>
                <a:gd name="connsiteX17" fmla="*/ 188360 w 646917"/>
                <a:gd name="connsiteY17" fmla="*/ 198589 h 657416"/>
                <a:gd name="connsiteX18" fmla="*/ 251225 w 646917"/>
                <a:gd name="connsiteY18" fmla="*/ 158584 h 657416"/>
                <a:gd name="connsiteX19" fmla="*/ 314090 w 646917"/>
                <a:gd name="connsiteY19" fmla="*/ 137629 h 657416"/>
                <a:gd name="connsiteX20" fmla="*/ 394100 w 646917"/>
                <a:gd name="connsiteY20" fmla="*/ 133819 h 657416"/>
                <a:gd name="connsiteX21" fmla="*/ 449345 w 646917"/>
                <a:gd name="connsiteY21" fmla="*/ 160489 h 657416"/>
                <a:gd name="connsiteX22" fmla="*/ 495065 w 646917"/>
                <a:gd name="connsiteY22" fmla="*/ 211924 h 657416"/>
                <a:gd name="connsiteX23" fmla="*/ 517925 w 646917"/>
                <a:gd name="connsiteY23" fmla="*/ 286219 h 657416"/>
                <a:gd name="connsiteX24" fmla="*/ 485540 w 646917"/>
                <a:gd name="connsiteY24" fmla="*/ 337654 h 657416"/>
                <a:gd name="connsiteX25" fmla="*/ 405530 w 646917"/>
                <a:gd name="connsiteY25" fmla="*/ 381469 h 657416"/>
                <a:gd name="connsiteX26" fmla="*/ 354095 w 646917"/>
                <a:gd name="connsiteY26" fmla="*/ 381469 h 657416"/>
                <a:gd name="connsiteX27" fmla="*/ 312185 w 646917"/>
                <a:gd name="connsiteY27" fmla="*/ 345274 h 657416"/>
                <a:gd name="connsiteX28" fmla="*/ 295040 w 646917"/>
                <a:gd name="connsiteY28" fmla="*/ 270979 h 657416"/>
                <a:gd name="connsiteX0" fmla="*/ 463705 w 625082"/>
                <a:gd name="connsiteY0" fmla="*/ 650074 h 657416"/>
                <a:gd name="connsiteX1" fmla="*/ 345598 w 625082"/>
                <a:gd name="connsiteY1" fmla="*/ 655786 h 657416"/>
                <a:gd name="connsiteX2" fmla="*/ 177958 w 625082"/>
                <a:gd name="connsiteY2" fmla="*/ 631021 h 657416"/>
                <a:gd name="connsiteX3" fmla="*/ 12220 w 625082"/>
                <a:gd name="connsiteY3" fmla="*/ 453858 h 657416"/>
                <a:gd name="connsiteX4" fmla="*/ 56035 w 625082"/>
                <a:gd name="connsiteY4" fmla="*/ 183349 h 657416"/>
                <a:gd name="connsiteX5" fmla="*/ 197005 w 625082"/>
                <a:gd name="connsiteY5" fmla="*/ 59524 h 657416"/>
                <a:gd name="connsiteX6" fmla="*/ 347500 w 625082"/>
                <a:gd name="connsiteY6" fmla="*/ 8089 h 657416"/>
                <a:gd name="connsiteX7" fmla="*/ 480850 w 625082"/>
                <a:gd name="connsiteY7" fmla="*/ 6184 h 657416"/>
                <a:gd name="connsiteX8" fmla="*/ 568480 w 625082"/>
                <a:gd name="connsiteY8" fmla="*/ 67144 h 657416"/>
                <a:gd name="connsiteX9" fmla="*/ 618010 w 625082"/>
                <a:gd name="connsiteY9" fmla="*/ 158584 h 657416"/>
                <a:gd name="connsiteX10" fmla="*/ 619915 w 625082"/>
                <a:gd name="connsiteY10" fmla="*/ 291934 h 657416"/>
                <a:gd name="connsiteX11" fmla="*/ 572290 w 625082"/>
                <a:gd name="connsiteY11" fmla="*/ 406234 h 657416"/>
                <a:gd name="connsiteX12" fmla="*/ 480850 w 625082"/>
                <a:gd name="connsiteY12" fmla="*/ 480529 h 657416"/>
                <a:gd name="connsiteX13" fmla="*/ 337975 w 625082"/>
                <a:gd name="connsiteY13" fmla="*/ 522439 h 657416"/>
                <a:gd name="connsiteX14" fmla="*/ 185575 w 625082"/>
                <a:gd name="connsiteY14" fmla="*/ 474814 h 657416"/>
                <a:gd name="connsiteX15" fmla="*/ 124615 w 625082"/>
                <a:gd name="connsiteY15" fmla="*/ 366229 h 657416"/>
                <a:gd name="connsiteX16" fmla="*/ 126520 w 625082"/>
                <a:gd name="connsiteY16" fmla="*/ 261454 h 657416"/>
                <a:gd name="connsiteX17" fmla="*/ 166525 w 625082"/>
                <a:gd name="connsiteY17" fmla="*/ 198589 h 657416"/>
                <a:gd name="connsiteX18" fmla="*/ 229390 w 625082"/>
                <a:gd name="connsiteY18" fmla="*/ 158584 h 657416"/>
                <a:gd name="connsiteX19" fmla="*/ 292255 w 625082"/>
                <a:gd name="connsiteY19" fmla="*/ 137629 h 657416"/>
                <a:gd name="connsiteX20" fmla="*/ 372265 w 625082"/>
                <a:gd name="connsiteY20" fmla="*/ 133819 h 657416"/>
                <a:gd name="connsiteX21" fmla="*/ 427510 w 625082"/>
                <a:gd name="connsiteY21" fmla="*/ 160489 h 657416"/>
                <a:gd name="connsiteX22" fmla="*/ 473230 w 625082"/>
                <a:gd name="connsiteY22" fmla="*/ 211924 h 657416"/>
                <a:gd name="connsiteX23" fmla="*/ 496090 w 625082"/>
                <a:gd name="connsiteY23" fmla="*/ 286219 h 657416"/>
                <a:gd name="connsiteX24" fmla="*/ 463705 w 625082"/>
                <a:gd name="connsiteY24" fmla="*/ 337654 h 657416"/>
                <a:gd name="connsiteX25" fmla="*/ 383695 w 625082"/>
                <a:gd name="connsiteY25" fmla="*/ 381469 h 657416"/>
                <a:gd name="connsiteX26" fmla="*/ 332260 w 625082"/>
                <a:gd name="connsiteY26" fmla="*/ 381469 h 657416"/>
                <a:gd name="connsiteX27" fmla="*/ 290350 w 625082"/>
                <a:gd name="connsiteY27" fmla="*/ 345274 h 657416"/>
                <a:gd name="connsiteX28" fmla="*/ 273205 w 625082"/>
                <a:gd name="connsiteY28" fmla="*/ 270979 h 657416"/>
                <a:gd name="connsiteX0" fmla="*/ 494185 w 625082"/>
                <a:gd name="connsiteY0" fmla="*/ 627214 h 656554"/>
                <a:gd name="connsiteX1" fmla="*/ 345598 w 625082"/>
                <a:gd name="connsiteY1" fmla="*/ 655786 h 656554"/>
                <a:gd name="connsiteX2" fmla="*/ 177958 w 625082"/>
                <a:gd name="connsiteY2" fmla="*/ 631021 h 656554"/>
                <a:gd name="connsiteX3" fmla="*/ 12220 w 625082"/>
                <a:gd name="connsiteY3" fmla="*/ 453858 h 656554"/>
                <a:gd name="connsiteX4" fmla="*/ 56035 w 625082"/>
                <a:gd name="connsiteY4" fmla="*/ 183349 h 656554"/>
                <a:gd name="connsiteX5" fmla="*/ 197005 w 625082"/>
                <a:gd name="connsiteY5" fmla="*/ 59524 h 656554"/>
                <a:gd name="connsiteX6" fmla="*/ 347500 w 625082"/>
                <a:gd name="connsiteY6" fmla="*/ 8089 h 656554"/>
                <a:gd name="connsiteX7" fmla="*/ 480850 w 625082"/>
                <a:gd name="connsiteY7" fmla="*/ 6184 h 656554"/>
                <a:gd name="connsiteX8" fmla="*/ 568480 w 625082"/>
                <a:gd name="connsiteY8" fmla="*/ 67144 h 656554"/>
                <a:gd name="connsiteX9" fmla="*/ 618010 w 625082"/>
                <a:gd name="connsiteY9" fmla="*/ 158584 h 656554"/>
                <a:gd name="connsiteX10" fmla="*/ 619915 w 625082"/>
                <a:gd name="connsiteY10" fmla="*/ 291934 h 656554"/>
                <a:gd name="connsiteX11" fmla="*/ 572290 w 625082"/>
                <a:gd name="connsiteY11" fmla="*/ 406234 h 656554"/>
                <a:gd name="connsiteX12" fmla="*/ 480850 w 625082"/>
                <a:gd name="connsiteY12" fmla="*/ 480529 h 656554"/>
                <a:gd name="connsiteX13" fmla="*/ 337975 w 625082"/>
                <a:gd name="connsiteY13" fmla="*/ 522439 h 656554"/>
                <a:gd name="connsiteX14" fmla="*/ 185575 w 625082"/>
                <a:gd name="connsiteY14" fmla="*/ 474814 h 656554"/>
                <a:gd name="connsiteX15" fmla="*/ 124615 w 625082"/>
                <a:gd name="connsiteY15" fmla="*/ 366229 h 656554"/>
                <a:gd name="connsiteX16" fmla="*/ 126520 w 625082"/>
                <a:gd name="connsiteY16" fmla="*/ 261454 h 656554"/>
                <a:gd name="connsiteX17" fmla="*/ 166525 w 625082"/>
                <a:gd name="connsiteY17" fmla="*/ 198589 h 656554"/>
                <a:gd name="connsiteX18" fmla="*/ 229390 w 625082"/>
                <a:gd name="connsiteY18" fmla="*/ 158584 h 656554"/>
                <a:gd name="connsiteX19" fmla="*/ 292255 w 625082"/>
                <a:gd name="connsiteY19" fmla="*/ 137629 h 656554"/>
                <a:gd name="connsiteX20" fmla="*/ 372265 w 625082"/>
                <a:gd name="connsiteY20" fmla="*/ 133819 h 656554"/>
                <a:gd name="connsiteX21" fmla="*/ 427510 w 625082"/>
                <a:gd name="connsiteY21" fmla="*/ 160489 h 656554"/>
                <a:gd name="connsiteX22" fmla="*/ 473230 w 625082"/>
                <a:gd name="connsiteY22" fmla="*/ 211924 h 656554"/>
                <a:gd name="connsiteX23" fmla="*/ 496090 w 625082"/>
                <a:gd name="connsiteY23" fmla="*/ 286219 h 656554"/>
                <a:gd name="connsiteX24" fmla="*/ 463705 w 625082"/>
                <a:gd name="connsiteY24" fmla="*/ 337654 h 656554"/>
                <a:gd name="connsiteX25" fmla="*/ 383695 w 625082"/>
                <a:gd name="connsiteY25" fmla="*/ 381469 h 656554"/>
                <a:gd name="connsiteX26" fmla="*/ 332260 w 625082"/>
                <a:gd name="connsiteY26" fmla="*/ 381469 h 656554"/>
                <a:gd name="connsiteX27" fmla="*/ 290350 w 625082"/>
                <a:gd name="connsiteY27" fmla="*/ 345274 h 656554"/>
                <a:gd name="connsiteX28" fmla="*/ 273205 w 625082"/>
                <a:gd name="connsiteY28" fmla="*/ 270979 h 65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5082" h="656554">
                  <a:moveTo>
                    <a:pt x="494185" y="627214"/>
                  </a:moveTo>
                  <a:cubicBezTo>
                    <a:pt x="489423" y="623404"/>
                    <a:pt x="355123" y="662454"/>
                    <a:pt x="345598" y="655786"/>
                  </a:cubicBezTo>
                  <a:cubicBezTo>
                    <a:pt x="336074" y="649118"/>
                    <a:pt x="226218" y="662453"/>
                    <a:pt x="177958" y="631021"/>
                  </a:cubicBezTo>
                  <a:cubicBezTo>
                    <a:pt x="129698" y="599589"/>
                    <a:pt x="45558" y="524977"/>
                    <a:pt x="12220" y="453858"/>
                  </a:cubicBezTo>
                  <a:cubicBezTo>
                    <a:pt x="-22705" y="284631"/>
                    <a:pt x="25238" y="249071"/>
                    <a:pt x="56035" y="183349"/>
                  </a:cubicBezTo>
                  <a:cubicBezTo>
                    <a:pt x="86832" y="117627"/>
                    <a:pt x="148428" y="88734"/>
                    <a:pt x="197005" y="59524"/>
                  </a:cubicBezTo>
                  <a:cubicBezTo>
                    <a:pt x="245582" y="30314"/>
                    <a:pt x="300192" y="16979"/>
                    <a:pt x="347500" y="8089"/>
                  </a:cubicBezTo>
                  <a:cubicBezTo>
                    <a:pt x="394808" y="-801"/>
                    <a:pt x="444020" y="-3658"/>
                    <a:pt x="480850" y="6184"/>
                  </a:cubicBezTo>
                  <a:cubicBezTo>
                    <a:pt x="517680" y="16026"/>
                    <a:pt x="545620" y="41744"/>
                    <a:pt x="568480" y="67144"/>
                  </a:cubicBezTo>
                  <a:cubicBezTo>
                    <a:pt x="591340" y="92544"/>
                    <a:pt x="609438" y="121119"/>
                    <a:pt x="618010" y="158584"/>
                  </a:cubicBezTo>
                  <a:cubicBezTo>
                    <a:pt x="626583" y="196049"/>
                    <a:pt x="627535" y="250659"/>
                    <a:pt x="619915" y="291934"/>
                  </a:cubicBezTo>
                  <a:cubicBezTo>
                    <a:pt x="612295" y="333209"/>
                    <a:pt x="595467" y="374802"/>
                    <a:pt x="572290" y="406234"/>
                  </a:cubicBezTo>
                  <a:cubicBezTo>
                    <a:pt x="549113" y="437666"/>
                    <a:pt x="519902" y="461162"/>
                    <a:pt x="480850" y="480529"/>
                  </a:cubicBezTo>
                  <a:cubicBezTo>
                    <a:pt x="441798" y="499896"/>
                    <a:pt x="387187" y="523391"/>
                    <a:pt x="337975" y="522439"/>
                  </a:cubicBezTo>
                  <a:cubicBezTo>
                    <a:pt x="288763" y="521487"/>
                    <a:pt x="221135" y="500849"/>
                    <a:pt x="185575" y="474814"/>
                  </a:cubicBezTo>
                  <a:cubicBezTo>
                    <a:pt x="150015" y="448779"/>
                    <a:pt x="134457" y="401789"/>
                    <a:pt x="124615" y="366229"/>
                  </a:cubicBezTo>
                  <a:cubicBezTo>
                    <a:pt x="114773" y="330669"/>
                    <a:pt x="119535" y="289394"/>
                    <a:pt x="126520" y="261454"/>
                  </a:cubicBezTo>
                  <a:cubicBezTo>
                    <a:pt x="133505" y="233514"/>
                    <a:pt x="149380" y="215734"/>
                    <a:pt x="166525" y="198589"/>
                  </a:cubicBezTo>
                  <a:cubicBezTo>
                    <a:pt x="183670" y="181444"/>
                    <a:pt x="208435" y="168744"/>
                    <a:pt x="229390" y="158584"/>
                  </a:cubicBezTo>
                  <a:cubicBezTo>
                    <a:pt x="250345" y="148424"/>
                    <a:pt x="268443" y="141756"/>
                    <a:pt x="292255" y="137629"/>
                  </a:cubicBezTo>
                  <a:cubicBezTo>
                    <a:pt x="316067" y="133502"/>
                    <a:pt x="349723" y="130009"/>
                    <a:pt x="372265" y="133819"/>
                  </a:cubicBezTo>
                  <a:cubicBezTo>
                    <a:pt x="394807" y="137629"/>
                    <a:pt x="410683" y="147471"/>
                    <a:pt x="427510" y="160489"/>
                  </a:cubicBezTo>
                  <a:cubicBezTo>
                    <a:pt x="444338" y="173506"/>
                    <a:pt x="461800" y="190969"/>
                    <a:pt x="473230" y="211924"/>
                  </a:cubicBezTo>
                  <a:cubicBezTo>
                    <a:pt x="484660" y="232879"/>
                    <a:pt x="497678" y="265264"/>
                    <a:pt x="496090" y="286219"/>
                  </a:cubicBezTo>
                  <a:cubicBezTo>
                    <a:pt x="494502" y="307174"/>
                    <a:pt x="482437" y="321779"/>
                    <a:pt x="463705" y="337654"/>
                  </a:cubicBezTo>
                  <a:cubicBezTo>
                    <a:pt x="444973" y="353529"/>
                    <a:pt x="405603" y="374167"/>
                    <a:pt x="383695" y="381469"/>
                  </a:cubicBezTo>
                  <a:cubicBezTo>
                    <a:pt x="361788" y="388772"/>
                    <a:pt x="347817" y="387501"/>
                    <a:pt x="332260" y="381469"/>
                  </a:cubicBezTo>
                  <a:cubicBezTo>
                    <a:pt x="316703" y="375437"/>
                    <a:pt x="300192" y="363689"/>
                    <a:pt x="290350" y="345274"/>
                  </a:cubicBezTo>
                  <a:cubicBezTo>
                    <a:pt x="280508" y="326859"/>
                    <a:pt x="267490" y="297966"/>
                    <a:pt x="273205" y="270979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2" name="Connettore 1 41"/>
          <p:cNvCxnSpPr/>
          <p:nvPr/>
        </p:nvCxnSpPr>
        <p:spPr>
          <a:xfrm>
            <a:off x="897705" y="1839507"/>
            <a:ext cx="0" cy="236507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2145734" y="1883304"/>
            <a:ext cx="0" cy="233223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3814597" y="1833363"/>
            <a:ext cx="0" cy="236507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5084520" y="1899059"/>
            <a:ext cx="0" cy="233223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6803296" y="1910008"/>
            <a:ext cx="0" cy="233223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8029429" y="1888109"/>
            <a:ext cx="0" cy="233223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3696459" y="1049229"/>
            <a:ext cx="1392351" cy="410575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sz="2200" b="1" i="1" dirty="0"/>
              <a:t>SALINITY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7399" y="4651599"/>
            <a:ext cx="3397960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b="1" dirty="0" smtClean="0"/>
              <a:t>*Colored rotors indicate the NIG phases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700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129" y="335911"/>
            <a:ext cx="7796666" cy="41057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259301" indent="-1259301"/>
            <a:r>
              <a:rPr lang="en-US" sz="2200" b="1" dirty="0"/>
              <a:t>Results:     </a:t>
            </a:r>
            <a:r>
              <a:rPr lang="en-US" sz="2200" dirty="0"/>
              <a:t>Relation among the three sites – Salinity Correlation</a:t>
            </a:r>
            <a:endParaRPr lang="it-IT" sz="2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223" y="909495"/>
            <a:ext cx="144039" cy="2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323" tIns="35662" rIns="71323" bIns="35662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268" y="2583038"/>
            <a:ext cx="3183990" cy="103999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43" y="1365322"/>
            <a:ext cx="3230064" cy="104521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868" y="3758196"/>
            <a:ext cx="3242132" cy="104984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68280" y="1188865"/>
            <a:ext cx="1112461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it-IT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Salinity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able02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9" r="8901" b="9550"/>
          <a:stretch/>
        </p:blipFill>
        <p:spPr>
          <a:xfrm>
            <a:off x="0" y="1626676"/>
            <a:ext cx="5630615" cy="27446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73905" y="1077681"/>
            <a:ext cx="1225728" cy="30003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07000"/>
              </a:lnSpc>
              <a:spcAft>
                <a:spcPts val="624"/>
              </a:spcAft>
            </a:pPr>
            <a:r>
              <a:rPr lang="it-IT" dirty="0" err="1" smtClean="0"/>
              <a:t>Ionian</a:t>
            </a:r>
            <a:r>
              <a:rPr lang="it-IT" dirty="0" smtClean="0"/>
              <a:t> (</a:t>
            </a:r>
            <a:r>
              <a:rPr lang="it-IT" dirty="0" err="1" smtClean="0"/>
              <a:t>Pylos</a:t>
            </a:r>
            <a:r>
              <a:rPr lang="it-IT" dirty="0" smtClean="0"/>
              <a:t>)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1723" y="3530426"/>
            <a:ext cx="1452077" cy="30003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07000"/>
              </a:lnSpc>
              <a:spcAft>
                <a:spcPts val="624"/>
              </a:spcAft>
            </a:pPr>
            <a:r>
              <a:rPr lang="it-IT" dirty="0" err="1" smtClean="0"/>
              <a:t>Cretan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smtClean="0"/>
              <a:t>E1-</a:t>
            </a:r>
            <a:r>
              <a:rPr lang="it-IT" dirty="0"/>
              <a:t>M3A)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3294" y="2330321"/>
            <a:ext cx="1553680" cy="30003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07000"/>
              </a:lnSpc>
              <a:spcAft>
                <a:spcPts val="624"/>
              </a:spcAft>
            </a:pPr>
            <a:r>
              <a:rPr lang="it-IT" dirty="0" err="1"/>
              <a:t>Adriatic</a:t>
            </a:r>
            <a:r>
              <a:rPr lang="it-IT" dirty="0"/>
              <a:t> (E2-M3A)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0161" y="1956778"/>
            <a:ext cx="471903" cy="24984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5685" y="3351212"/>
            <a:ext cx="442509" cy="311921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05468" y="3810290"/>
            <a:ext cx="399352" cy="276768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372" y="2206960"/>
            <a:ext cx="3196627" cy="1972832"/>
          </a:xfrm>
          <a:prstGeom prst="rect">
            <a:avLst/>
          </a:prstGeom>
        </p:spPr>
      </p:pic>
      <p:sp>
        <p:nvSpPr>
          <p:cNvPr id="20" name="CasellaDiTesto 4"/>
          <p:cNvSpPr txBox="1"/>
          <p:nvPr/>
        </p:nvSpPr>
        <p:spPr>
          <a:xfrm>
            <a:off x="7397821" y="3388321"/>
            <a:ext cx="295601" cy="37882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it-IT" b="1" i="1" dirty="0" smtClean="0"/>
              <a:t>~ 4</a:t>
            </a:r>
            <a:endParaRPr lang="it-IT" b="1" i="1" dirty="0"/>
          </a:p>
        </p:txBody>
      </p:sp>
      <p:cxnSp>
        <p:nvCxnSpPr>
          <p:cNvPr id="21" name="Connettore 7 6"/>
          <p:cNvCxnSpPr/>
          <p:nvPr/>
        </p:nvCxnSpPr>
        <p:spPr>
          <a:xfrm rot="10800000">
            <a:off x="7350710" y="3355214"/>
            <a:ext cx="371381" cy="10026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16"/>
          <p:cNvSpPr txBox="1"/>
          <p:nvPr/>
        </p:nvSpPr>
        <p:spPr>
          <a:xfrm>
            <a:off x="6621401" y="2998862"/>
            <a:ext cx="536287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b="1" i="1" dirty="0" smtClean="0"/>
              <a:t>~ 12</a:t>
            </a:r>
            <a:endParaRPr lang="it-IT" b="1" i="1" dirty="0"/>
          </a:p>
        </p:txBody>
      </p:sp>
      <p:sp>
        <p:nvSpPr>
          <p:cNvPr id="23" name="Ovale 19"/>
          <p:cNvSpPr/>
          <p:nvPr/>
        </p:nvSpPr>
        <p:spPr>
          <a:xfrm>
            <a:off x="7314664" y="3221863"/>
            <a:ext cx="81135" cy="79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sp>
        <p:nvSpPr>
          <p:cNvPr id="24" name="Ovale 20"/>
          <p:cNvSpPr/>
          <p:nvPr/>
        </p:nvSpPr>
        <p:spPr>
          <a:xfrm>
            <a:off x="7739391" y="3379045"/>
            <a:ext cx="81135" cy="79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cxnSp>
        <p:nvCxnSpPr>
          <p:cNvPr id="25" name="Connettore 7 11"/>
          <p:cNvCxnSpPr/>
          <p:nvPr/>
        </p:nvCxnSpPr>
        <p:spPr>
          <a:xfrm rot="16200000" flipV="1">
            <a:off x="6761981" y="2755432"/>
            <a:ext cx="699120" cy="34144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14"/>
          <p:cNvSpPr/>
          <p:nvPr/>
        </p:nvSpPr>
        <p:spPr>
          <a:xfrm>
            <a:off x="6860613" y="2497398"/>
            <a:ext cx="81135" cy="7919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sp>
        <p:nvSpPr>
          <p:cNvPr id="27" name="Oval 14"/>
          <p:cNvSpPr/>
          <p:nvPr/>
        </p:nvSpPr>
        <p:spPr>
          <a:xfrm>
            <a:off x="3977126" y="2109178"/>
            <a:ext cx="471903" cy="24984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5"/>
          <p:cNvSpPr/>
          <p:nvPr/>
        </p:nvSpPr>
        <p:spPr>
          <a:xfrm>
            <a:off x="3978144" y="3244097"/>
            <a:ext cx="441865" cy="25009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6"/>
          <p:cNvSpPr/>
          <p:nvPr/>
        </p:nvSpPr>
        <p:spPr>
          <a:xfrm>
            <a:off x="4008119" y="4115710"/>
            <a:ext cx="399352" cy="276768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  <p:bldP spid="15" grpId="0" animBg="1"/>
      <p:bldP spid="16" grpId="0" animBg="1"/>
      <p:bldP spid="17" grpId="0" animBg="1"/>
      <p:bldP spid="20" grpId="0"/>
      <p:bldP spid="22" grpId="0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66" t="4514" r="4886" b="3299"/>
          <a:stretch/>
        </p:blipFill>
        <p:spPr>
          <a:xfrm>
            <a:off x="4900084" y="666752"/>
            <a:ext cx="3667127" cy="4265602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0" y="1341967"/>
            <a:ext cx="4312920" cy="3435667"/>
            <a:chOff x="0" y="1731322"/>
            <a:chExt cx="4549140" cy="404844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31322"/>
              <a:ext cx="4549140" cy="4048448"/>
            </a:xfrm>
            <a:prstGeom prst="rect">
              <a:avLst/>
            </a:prstGeom>
          </p:spPr>
        </p:pic>
        <p:sp>
          <p:nvSpPr>
            <p:cNvPr id="7" name="Elaborazione 6"/>
            <p:cNvSpPr/>
            <p:nvPr/>
          </p:nvSpPr>
          <p:spPr>
            <a:xfrm>
              <a:off x="1503680" y="2611120"/>
              <a:ext cx="1005840" cy="701040"/>
            </a:xfrm>
            <a:prstGeom prst="flowChartProcess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Elaborazione 7"/>
            <p:cNvSpPr/>
            <p:nvPr/>
          </p:nvSpPr>
          <p:spPr>
            <a:xfrm>
              <a:off x="2062480" y="3921760"/>
              <a:ext cx="1016000" cy="914400"/>
            </a:xfrm>
            <a:prstGeom prst="flowChartProcess">
              <a:avLst/>
            </a:prstGeom>
            <a:solidFill>
              <a:schemeClr val="bg2">
                <a:lumMod val="50000"/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90036" y="92557"/>
            <a:ext cx="6299121" cy="687061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116902" indent="-1116902">
              <a:lnSpc>
                <a:spcPct val="90000"/>
              </a:lnSpc>
            </a:pPr>
            <a:r>
              <a:rPr lang="en-US" sz="2200" b="1" dirty="0"/>
              <a:t>Results: </a:t>
            </a:r>
            <a:r>
              <a:rPr lang="en-US" sz="2200" dirty="0"/>
              <a:t>10 years of yearly averaged salinity data in the easternmost part of the Ionian Sea</a:t>
            </a:r>
            <a:endParaRPr lang="it-IT" sz="2200" dirty="0"/>
          </a:p>
        </p:txBody>
      </p:sp>
      <p:sp>
        <p:nvSpPr>
          <p:cNvPr id="13" name="Triangolo isoscele 12"/>
          <p:cNvSpPr/>
          <p:nvPr/>
        </p:nvSpPr>
        <p:spPr>
          <a:xfrm>
            <a:off x="2549239" y="3168215"/>
            <a:ext cx="124691" cy="12224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sp>
        <p:nvSpPr>
          <p:cNvPr id="14" name="Triangolo isoscele 13"/>
          <p:cNvSpPr/>
          <p:nvPr/>
        </p:nvSpPr>
        <p:spPr>
          <a:xfrm>
            <a:off x="3728278" y="3701685"/>
            <a:ext cx="124691" cy="12224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sp>
        <p:nvSpPr>
          <p:cNvPr id="15" name="Triangolo isoscele 14"/>
          <p:cNvSpPr/>
          <p:nvPr/>
        </p:nvSpPr>
        <p:spPr>
          <a:xfrm>
            <a:off x="1056340" y="1396110"/>
            <a:ext cx="124691" cy="12224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150797" y="1318730"/>
            <a:ext cx="772416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dirty="0" smtClean="0"/>
              <a:t>E2-M3A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624704" y="3090835"/>
            <a:ext cx="651089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dirty="0" smtClean="0"/>
              <a:t>PYLOS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89618" y="3473376"/>
            <a:ext cx="772416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it-IT" dirty="0" smtClean="0"/>
              <a:t>E1-M3A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297374" y="813158"/>
            <a:ext cx="11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Pylos</a:t>
            </a:r>
            <a:r>
              <a:rPr lang="en-US" b="1" dirty="0" smtClean="0"/>
              <a:t> 250m</a:t>
            </a:r>
            <a:endParaRPr lang="en-US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995554" y="1288593"/>
            <a:ext cx="11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Pylos</a:t>
            </a:r>
            <a:r>
              <a:rPr lang="en-US" b="1" dirty="0" smtClean="0"/>
              <a:t> 400m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03130" y="4177179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Adriatic</a:t>
            </a:r>
            <a:endParaRPr lang="en-US" sz="1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04207" y="3765031"/>
            <a:ext cx="795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Ionian</a:t>
            </a:r>
            <a:endParaRPr lang="en-US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93067" y="3319465"/>
            <a:ext cx="814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Cretan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8536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033" y="356279"/>
            <a:ext cx="8112761" cy="41057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marL="1076325" indent="-1076325"/>
            <a:r>
              <a:rPr lang="en-US" sz="2200" b="1" dirty="0"/>
              <a:t>Results: </a:t>
            </a:r>
            <a:r>
              <a:rPr lang="en-US" sz="2200" dirty="0" smtClean="0"/>
              <a:t>High frequency variability: identifying mesoscale events</a:t>
            </a:r>
            <a:endParaRPr lang="it-IT" sz="2200" dirty="0"/>
          </a:p>
        </p:txBody>
      </p:sp>
      <p:sp>
        <p:nvSpPr>
          <p:cNvPr id="8" name="Freccia in giù 7"/>
          <p:cNvSpPr/>
          <p:nvPr/>
        </p:nvSpPr>
        <p:spPr>
          <a:xfrm>
            <a:off x="1930685" y="3876633"/>
            <a:ext cx="280307" cy="349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7435363" y="3917183"/>
            <a:ext cx="280307" cy="349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086750" y="4268143"/>
            <a:ext cx="2158779" cy="5029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deep</a:t>
            </a:r>
            <a:r>
              <a:rPr lang="it-IT" dirty="0" smtClean="0"/>
              <a:t> water </a:t>
            </a:r>
            <a:r>
              <a:rPr lang="it-IT" dirty="0" err="1" smtClean="0"/>
              <a:t>formation</a:t>
            </a:r>
            <a:r>
              <a:rPr lang="it-IT" dirty="0" smtClean="0"/>
              <a:t> in the </a:t>
            </a:r>
            <a:r>
              <a:rPr lang="it-IT" dirty="0" err="1" smtClean="0"/>
              <a:t>Adriatic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20283" y="4407185"/>
            <a:ext cx="2031268" cy="287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323" tIns="35662" rIns="71323" bIns="35662" rtlCol="0">
            <a:spAutoFit/>
          </a:bodyPr>
          <a:lstStyle/>
          <a:p>
            <a:r>
              <a:rPr lang="it-IT" dirty="0" err="1" smtClean="0"/>
              <a:t>Associated</a:t>
            </a:r>
            <a:r>
              <a:rPr lang="it-IT" dirty="0" smtClean="0"/>
              <a:t> to </a:t>
            </a:r>
            <a:r>
              <a:rPr lang="it-IT" dirty="0" err="1" smtClean="0"/>
              <a:t>advection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" name="Picture 3" descr="Figure05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" t="4949" r="1893" b="48104"/>
          <a:stretch/>
        </p:blipFill>
        <p:spPr>
          <a:xfrm>
            <a:off x="53813" y="1415370"/>
            <a:ext cx="4504062" cy="2136510"/>
          </a:xfrm>
          <a:prstGeom prst="rect">
            <a:avLst/>
          </a:prstGeom>
        </p:spPr>
      </p:pic>
      <p:pic>
        <p:nvPicPr>
          <p:cNvPr id="12" name="Picture 11" descr="Figure05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01" r="1379" b="1438"/>
          <a:stretch/>
        </p:blipFill>
        <p:spPr>
          <a:xfrm>
            <a:off x="4590779" y="1469187"/>
            <a:ext cx="4488608" cy="2082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4430" y="1133939"/>
            <a:ext cx="2903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59301" indent="-1259301"/>
            <a:r>
              <a:rPr lang="en-US" sz="2000" b="1" dirty="0"/>
              <a:t>E2M3A </a:t>
            </a:r>
            <a:r>
              <a:rPr lang="en-US" sz="2000" b="1" dirty="0" smtClean="0"/>
              <a:t>- ADRIATIC </a:t>
            </a:r>
            <a:r>
              <a:rPr lang="en-US" sz="2000" b="1" dirty="0"/>
              <a:t>SEA </a:t>
            </a:r>
            <a:endParaRPr lang="it-IT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1880" y="3525584"/>
            <a:ext cx="6166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wavelet power spectra corresponding to periods between 13-17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4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06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00" r="2697" b="7843"/>
          <a:stretch/>
        </p:blipFill>
        <p:spPr>
          <a:xfrm>
            <a:off x="0" y="215844"/>
            <a:ext cx="6009831" cy="4649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6884" y="1701227"/>
            <a:ext cx="3147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Synoptic fields of </a:t>
            </a:r>
            <a:r>
              <a:rPr lang="en-US" sz="2000" dirty="0" err="1" smtClean="0"/>
              <a:t>θ</a:t>
            </a:r>
            <a:r>
              <a:rPr lang="en-US" sz="2000" dirty="0" smtClean="0"/>
              <a:t>(450m) and S(750m) from daily mean reanalysis of the MFS close to E3</a:t>
            </a:r>
            <a:r>
              <a:rPr lang="en-US" sz="2000" dirty="0"/>
              <a:t>-</a:t>
            </a:r>
            <a:r>
              <a:rPr lang="en-US" sz="2000" dirty="0" smtClean="0"/>
              <a:t>M3A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881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una">
  <a:themeElements>
    <a:clrScheme name="Impostazioni personalizzate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7789</TotalTime>
  <Words>376</Words>
  <Application>Microsoft Macintosh PowerPoint</Application>
  <PresentationFormat>Presentazione su schermo (16:9)</PresentationFormat>
  <Paragraphs>80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Luna</vt:lpstr>
      <vt:lpstr>Manuel Bensi (1), Dimitris Velaoras (2), Virna Meccia (3), Vanessa Cardin*(1),  (1) National Institute of Oceanography and Experimental Oceanography (OGS), Italy (*vcardin@inogs.it).  (2) Hellenic Centre for Marine Research Institute of Oceanography (HCMR), Greece.  (3) Institute of Marine Sciences - National Research Council,  ISMAR-CNR, Trieste.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 bensi</dc:creator>
  <cp:lastModifiedBy>Vanessa Cardin</cp:lastModifiedBy>
  <cp:revision>318</cp:revision>
  <cp:lastPrinted>2016-04-21T15:46:20Z</cp:lastPrinted>
  <dcterms:created xsi:type="dcterms:W3CDTF">2015-02-25T15:09:47Z</dcterms:created>
  <dcterms:modified xsi:type="dcterms:W3CDTF">2016-04-25T08:28:53Z</dcterms:modified>
</cp:coreProperties>
</file>